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8" r:id="rId4"/>
  </p:sldMasterIdLst>
  <p:notesMasterIdLst>
    <p:notesMasterId r:id="rId39"/>
  </p:notesMasterIdLst>
  <p:handoutMasterIdLst>
    <p:handoutMasterId r:id="rId40"/>
  </p:handoutMasterIdLst>
  <p:sldIdLst>
    <p:sldId id="771" r:id="rId5"/>
    <p:sldId id="760" r:id="rId6"/>
    <p:sldId id="1101" r:id="rId7"/>
    <p:sldId id="638" r:id="rId8"/>
    <p:sldId id="1121" r:id="rId9"/>
    <p:sldId id="1172" r:id="rId10"/>
    <p:sldId id="1173" r:id="rId11"/>
    <p:sldId id="1174" r:id="rId12"/>
    <p:sldId id="1175" r:id="rId13"/>
    <p:sldId id="1176" r:id="rId14"/>
    <p:sldId id="1136" r:id="rId15"/>
    <p:sldId id="1177" r:id="rId16"/>
    <p:sldId id="1128" r:id="rId17"/>
    <p:sldId id="1146" r:id="rId18"/>
    <p:sldId id="1147" r:id="rId19"/>
    <p:sldId id="1178" r:id="rId20"/>
    <p:sldId id="1179" r:id="rId21"/>
    <p:sldId id="1180" r:id="rId22"/>
    <p:sldId id="1181" r:id="rId23"/>
    <p:sldId id="1182" r:id="rId24"/>
    <p:sldId id="1183" r:id="rId25"/>
    <p:sldId id="1184" r:id="rId26"/>
    <p:sldId id="1185" r:id="rId27"/>
    <p:sldId id="1186" r:id="rId28"/>
    <p:sldId id="1187" r:id="rId29"/>
    <p:sldId id="1188" r:id="rId30"/>
    <p:sldId id="1189" r:id="rId31"/>
    <p:sldId id="1190" r:id="rId32"/>
    <p:sldId id="1191" r:id="rId33"/>
    <p:sldId id="1192" r:id="rId34"/>
    <p:sldId id="1194" r:id="rId35"/>
    <p:sldId id="1193" r:id="rId36"/>
    <p:sldId id="1195" r:id="rId37"/>
    <p:sldId id="778" r:id="rId38"/>
  </p:sldIdLst>
  <p:sldSz cx="12188825"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URE" initials="B" lastIdx="2" clrIdx="0"/>
  <p:cmAuthor id="1" name="Ric Hall" initials="RH"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AEAEA"/>
    <a:srgbClr val="8DA6B1"/>
    <a:srgbClr val="7F7F7F"/>
    <a:srgbClr val="006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2021" autoAdjust="0"/>
  </p:normalViewPr>
  <p:slideViewPr>
    <p:cSldViewPr snapToGrid="0">
      <p:cViewPr varScale="1">
        <p:scale>
          <a:sx n="114" d="100"/>
          <a:sy n="114" d="100"/>
        </p:scale>
        <p:origin x="468" y="102"/>
      </p:cViewPr>
      <p:guideLst>
        <p:guide orient="horz" pos="2160"/>
        <p:guide pos="335"/>
      </p:guideLst>
    </p:cSldViewPr>
  </p:slideViewPr>
  <p:outlineViewPr>
    <p:cViewPr>
      <p:scale>
        <a:sx n="33" d="100"/>
        <a:sy n="33" d="100"/>
      </p:scale>
      <p:origin x="0" y="0"/>
    </p:cViewPr>
  </p:outlineViewPr>
  <p:notesTextViewPr>
    <p:cViewPr>
      <p:scale>
        <a:sx n="3" d="2"/>
        <a:sy n="3" d="2"/>
      </p:scale>
      <p:origin x="0" y="0"/>
    </p:cViewPr>
  </p:notesTextViewPr>
  <p:sorterViewPr>
    <p:cViewPr>
      <p:scale>
        <a:sx n="119" d="100"/>
        <a:sy n="119" d="100"/>
      </p:scale>
      <p:origin x="0" y="0"/>
    </p:cViewPr>
  </p:sorterViewPr>
  <p:notesViewPr>
    <p:cSldViewPr snapToGrid="0">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10/28/2022</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‹N›</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‹N›</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173056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78782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421062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34</a:t>
            </a:fld>
            <a:endParaRPr lang="en-US" dirty="0"/>
          </a:p>
        </p:txBody>
      </p:sp>
    </p:spTree>
    <p:extLst>
      <p:ext uri="{BB962C8B-B14F-4D97-AF65-F5344CB8AC3E}">
        <p14:creationId xmlns:p14="http://schemas.microsoft.com/office/powerpoint/2010/main" val="1762950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Oracle red badge logo" descr="Oracle logo in white on red staging background"/>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9" name="TextBox 8">
            <a:extLst>
              <a:ext uri="{FF2B5EF4-FFF2-40B4-BE49-F238E27FC236}">
                <a16:creationId xmlns:a16="http://schemas.microsoft.com/office/drawing/2014/main" id="{DDADE38B-E2FF-104B-8359-BDC25AE6504A}"/>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a:t>
            </a:r>
            <a:r>
              <a:rPr sz="800">
                <a:solidFill>
                  <a:schemeClr val="tx1">
                    <a:lumMod val="75000"/>
                  </a:schemeClr>
                </a:solidFill>
              </a:rPr>
              <a:t>© 20</a:t>
            </a:r>
            <a:r>
              <a:rPr lang="en-US" sz="800">
                <a:solidFill>
                  <a:schemeClr val="tx1">
                    <a:lumMod val="75000"/>
                  </a:schemeClr>
                </a:solidFill>
              </a:rPr>
              <a:t>20</a:t>
            </a:r>
            <a:r>
              <a:rPr sz="800">
                <a:solidFill>
                  <a:schemeClr val="tx1">
                    <a:lumMod val="75000"/>
                  </a:schemeClr>
                </a:solidFill>
              </a:rPr>
              <a:t>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1"/>
          <p:cNvSpPr>
            <a:spLocks noGrp="1"/>
          </p:cNvSpPr>
          <p:nvPr>
            <p:ph type="title"/>
          </p:nvPr>
        </p:nvSpPr>
        <p:spPr>
          <a:xfrm>
            <a:off x="531813" y="2600324"/>
            <a:ext cx="11125200" cy="1371600"/>
          </a:xfrm>
        </p:spPr>
        <p:txBody>
          <a:bodyPr anchor="b">
            <a:noAutofit/>
          </a:bodyPr>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6" name="TextBox 15">
            <a:extLst>
              <a:ext uri="{FF2B5EF4-FFF2-40B4-BE49-F238E27FC236}">
                <a16:creationId xmlns:a16="http://schemas.microsoft.com/office/drawing/2014/main" id="{C80703B1-0443-7B45-B381-718EB0E6AC53}"/>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20</a:t>
            </a:r>
            <a:r>
              <a:rPr lang="en-US" sz="800" dirty="0">
                <a:solidFill>
                  <a:schemeClr val="tx1">
                    <a:lumMod val="75000"/>
                  </a:schemeClr>
                </a:solidFill>
              </a:rPr>
              <a:t>19</a:t>
            </a:r>
            <a:r>
              <a:rPr sz="800" dirty="0">
                <a:solidFill>
                  <a:schemeClr val="tx1">
                    <a:lumMod val="75000"/>
                  </a:schemeClr>
                </a:solidFill>
              </a:rPr>
              <a:t> 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 photo of your product can be included here"/>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lang="en-US"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lang="en-US" dirty="0">
              <a:solidFill>
                <a:srgbClr val="5F5F5F">
                  <a:lumMod val="60000"/>
                  <a:lumOff val="40000"/>
                </a:srgbClr>
              </a:solidFill>
            </a:endParaRPr>
          </a:p>
        </p:txBody>
      </p:sp>
      <p:sp>
        <p:nvSpPr>
          <p:cNvPr id="6" name="Picture Placeholder 2" descr="If presenting remotely, you can insert your photo here"/>
          <p:cNvSpPr>
            <a:spLocks noGrp="1" noChangeAspect="1"/>
          </p:cNvSpPr>
          <p:nvPr>
            <p:ph type="pic" idx="1"/>
          </p:nvPr>
        </p:nvSpPr>
        <p:spPr>
          <a:xfrm>
            <a:off x="2285999" y="1828800"/>
            <a:ext cx="3474720" cy="3841445"/>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1" name="Text Placeholder 10"/>
          <p:cNvSpPr>
            <a:spLocks noGrp="1"/>
          </p:cNvSpPr>
          <p:nvPr>
            <p:ph type="body" sz="quarter" idx="14"/>
          </p:nvPr>
        </p:nvSpPr>
        <p:spPr>
          <a:xfrm>
            <a:off x="6035040" y="1828799"/>
            <a:ext cx="510235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9625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8" name="Picture Placeholder 15" descr="Customer photo can be included here"/>
          <p:cNvSpPr>
            <a:spLocks noGrp="1" noChangeAspect="1"/>
          </p:cNvSpPr>
          <p:nvPr>
            <p:ph type="pic" sz="quarter" idx="14" hasCustomPrompt="1"/>
          </p:nvPr>
        </p:nvSpPr>
        <p:spPr>
          <a:xfrm>
            <a:off x="531812" y="1905000"/>
            <a:ext cx="2194560" cy="3072384"/>
          </a:xfrm>
          <a:no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dirty="0"/>
          </a:p>
        </p:txBody>
      </p: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2" name="Title 1" descr="A large metric can be called out here in font size 166pt, Calibri"/>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
        <p:nvSpPr>
          <p:cNvPr id="12" name="Text Placeholder 11"/>
          <p:cNvSpPr>
            <a:spLocks noGrp="1"/>
          </p:cNvSpPr>
          <p:nvPr>
            <p:ph type="body" sz="quarter" idx="15"/>
          </p:nvPr>
        </p:nvSpPr>
        <p:spPr>
          <a:xfrm>
            <a:off x="5256213" y="1524000"/>
            <a:ext cx="50292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9" name="Oracle red badge logo"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0" name="TextBox 9"/>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8" name="Footer Placeholder 7"/>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TextBox 5"/>
          <p:cNvSpPr txBox="1"/>
          <p:nvPr userDrawn="1"/>
        </p:nvSpPr>
        <p:spPr>
          <a:xfrm>
            <a:off x="6683829" y="6694714"/>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Date Placeholder 2"/>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4" name="Footer Placeholder 3"/>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Content Placeholder 2" descr="Chart using colors from the approved palette included here"/>
          <p:cNvSpPr>
            <a:spLocks noGrp="1"/>
          </p:cNvSpPr>
          <p:nvPr>
            <p:ph idx="1"/>
          </p:nvPr>
        </p:nvSpPr>
        <p:spPr>
          <a:xfrm>
            <a:off x="531662" y="1524000"/>
            <a:ext cx="758952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879725"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4-color photo can be included here"/>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p:txBody>
          <a:bodyPr>
            <a:noAutofit/>
          </a:bodyPr>
          <a:lstStyle/>
          <a:p>
            <a:r>
              <a:rPr lang="en-US"/>
              <a:t>Click to edit Master title style</a:t>
            </a:r>
            <a:endParaRPr dirty="0"/>
          </a:p>
        </p:txBody>
      </p:sp>
      <p:sp>
        <p:nvSpPr>
          <p:cNvPr id="3" name="Picture Placeholder 2" descr="Two 4-color photos can be included here"/>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a:t>Click to edit Master title style</a:t>
            </a:r>
            <a:endParaRPr dirty="0"/>
          </a:p>
        </p:txBody>
      </p:sp>
      <p:sp>
        <p:nvSpPr>
          <p:cNvPr id="3" name="Picture Placeholder 2" descr="Three 4-color photos can be included here"/>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7" name="Slide Number Placeholder 6"/>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2" name="Picture 11" descr="Photos, screen captures, graphics can be inserted in a white mobile phone and tablet"/>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70062" y="1828800"/>
            <a:ext cx="1840875" cy="3887139"/>
          </a:xfrm>
          <a:prstGeom prst="rect">
            <a:avLst/>
          </a:prstGeom>
        </p:spPr>
      </p:pic>
      <p:sp>
        <p:nvSpPr>
          <p:cNvPr id="13" name="Picture Placeholder 2"/>
          <p:cNvSpPr>
            <a:spLocks noGrp="1"/>
          </p:cNvSpPr>
          <p:nvPr>
            <p:ph type="pic" idx="1"/>
          </p:nvPr>
        </p:nvSpPr>
        <p:spPr bwMode="gray">
          <a:xfrm>
            <a:off x="1888693" y="23726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5852160" cy="889000"/>
          </a:xfrm>
        </p:spPr>
        <p:txBody>
          <a:bodyPr anchor="b">
            <a:noAutofit/>
          </a:bodyPr>
          <a:lstStyle>
            <a:lvl1pPr algn="l">
              <a:defRPr sz="3600" b="0"/>
            </a:lvl1pPr>
          </a:lstStyle>
          <a:p>
            <a:r>
              <a:rPr lang="en-US"/>
              <a:t>Click to edit Master title style</a:t>
            </a:r>
            <a:endParaRPr dirty="0"/>
          </a:p>
        </p:txBody>
      </p:sp>
      <p:pic>
        <p:nvPicPr>
          <p:cNvPr id="13" name="Picture 12" descr="Photos, screen captures, graphics can be inserted in a white mobile phone and tablet"/>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0" name="Picture 9" descr="Photos, screen captures, graphics can be inserted in a white mobile phone and tablet"/>
          <p:cNvPicPr>
            <a:picLocks noChangeAspect="1"/>
          </p:cNvPicPr>
          <p:nvPr/>
        </p:nvPicPr>
        <p:blipFill rotWithShape="1">
          <a:blip r:embed="rId3" cstate="screen">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4" name="TextBox 13"/>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57675" y="1584167"/>
            <a:ext cx="5829300" cy="4109594"/>
          </a:xfrm>
          <a:prstGeom prst="rect">
            <a:avLst/>
          </a:prstGeom>
        </p:spPr>
      </p:pic>
      <p:sp>
        <p:nvSpPr>
          <p:cNvPr id="16" name="Picture Placeholder 2"/>
          <p:cNvSpPr>
            <a:spLocks noGrp="1"/>
          </p:cNvSpPr>
          <p:nvPr>
            <p:ph type="pic" idx="13"/>
          </p:nvPr>
        </p:nvSpPr>
        <p:spPr bwMode="gray">
          <a:xfrm>
            <a:off x="4532312" y="1971675"/>
            <a:ext cx="5246688" cy="33242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61299" y="1981200"/>
            <a:ext cx="1877251" cy="3634952"/>
          </a:xfrm>
          <a:prstGeom prst="rect">
            <a:avLst/>
          </a:prstGeom>
        </p:spPr>
      </p:pic>
      <p:sp>
        <p:nvSpPr>
          <p:cNvPr id="18" name="Picture Placeholder 2"/>
          <p:cNvSpPr>
            <a:spLocks noGrp="1"/>
          </p:cNvSpPr>
          <p:nvPr>
            <p:ph type="pic" idx="1"/>
          </p:nvPr>
        </p:nvSpPr>
        <p:spPr bwMode="gray">
          <a:xfrm>
            <a:off x="1885137" y="2363138"/>
            <a:ext cx="1631569"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86081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sp>
        <p:nvSpPr>
          <p:cNvPr id="2" name="Title 1"/>
          <p:cNvSpPr>
            <a:spLocks noGrp="1"/>
          </p:cNvSpPr>
          <p:nvPr>
            <p:ph type="title"/>
          </p:nvPr>
        </p:nvSpPr>
        <p:spPr>
          <a:xfrm>
            <a:off x="531811" y="406400"/>
            <a:ext cx="5852160" cy="889000"/>
          </a:xfrm>
        </p:spPr>
        <p:txBody>
          <a:bodyPr anchor="b">
            <a:noAutofit/>
          </a:bodyPr>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5794266" y="1258781"/>
            <a:ext cx="5935471" cy="4345394"/>
          </a:xfrm>
          <a:prstGeom prst="rect">
            <a:avLst/>
          </a:prstGeom>
        </p:spPr>
      </p:pic>
      <p:sp>
        <p:nvSpPr>
          <p:cNvPr id="11" name="Picture Placeholder 2"/>
          <p:cNvSpPr>
            <a:spLocks noGrp="1"/>
          </p:cNvSpPr>
          <p:nvPr>
            <p:ph type="pic" idx="13"/>
          </p:nvPr>
        </p:nvSpPr>
        <p:spPr bwMode="gray">
          <a:xfrm>
            <a:off x="7019925" y="771524"/>
            <a:ext cx="3486149" cy="5534025"/>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1574" y="2019300"/>
            <a:ext cx="1877251" cy="3634952"/>
          </a:xfrm>
          <a:prstGeom prst="rect">
            <a:avLst/>
          </a:prstGeom>
        </p:spPr>
      </p:pic>
      <p:sp>
        <p:nvSpPr>
          <p:cNvPr id="18" name="Picture Placeholder 2"/>
          <p:cNvSpPr>
            <a:spLocks noGrp="1"/>
          </p:cNvSpPr>
          <p:nvPr>
            <p:ph type="pic" idx="14"/>
          </p:nvPr>
        </p:nvSpPr>
        <p:spPr bwMode="gray">
          <a:xfrm>
            <a:off x="4088968" y="2401238"/>
            <a:ext cx="1618488" cy="2894661"/>
          </a:xfrm>
          <a:solidFill>
            <a:schemeClr val="bg2"/>
          </a:solidFill>
          <a:ln w="12700">
            <a:solidFill>
              <a:schemeClr val="bg2"/>
            </a:solidFill>
          </a:ln>
        </p:spPr>
        <p:txBody>
          <a:bodyPr tIns="18288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1876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grpSp>
        <p:nvGrpSpPr>
          <p:cNvPr id="2" name="Group 1"/>
          <p:cNvGrpSpPr/>
          <p:nvPr/>
        </p:nvGrpSpPr>
        <p:grpSpPr>
          <a:xfrm>
            <a:off x="-287"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3" name="Title 2"/>
          <p:cNvSpPr>
            <a:spLocks noGrp="1"/>
          </p:cNvSpPr>
          <p:nvPr>
            <p:ph type="title" hasCustomPrompt="1"/>
          </p:nvPr>
        </p:nvSpPr>
        <p:spPr>
          <a:xfrm>
            <a:off x="760412" y="609600"/>
            <a:ext cx="4572000" cy="2044700"/>
          </a:xfrm>
        </p:spPr>
        <p:txBody>
          <a:bodyPr/>
          <a:lstStyle>
            <a:lvl1pPr>
              <a:defRPr sz="13800" b="1"/>
            </a:lvl1pPr>
          </a:lstStyle>
          <a:p>
            <a:r>
              <a:rPr lang="en-US" dirty="0"/>
              <a:t>XX</a:t>
            </a:r>
          </a:p>
        </p:txBody>
      </p:sp>
      <p:sp>
        <p:nvSpPr>
          <p:cNvPr id="22" name="Text Placeholder 12"/>
          <p:cNvSpPr>
            <a:spLocks noGrp="1"/>
          </p:cNvSpPr>
          <p:nvPr>
            <p:ph type="body" sz="quarter" idx="13" hasCustomPrompt="1"/>
          </p:nvPr>
        </p:nvSpPr>
        <p:spPr>
          <a:xfrm>
            <a:off x="760412" y="2666999"/>
            <a:ext cx="45720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5" name="Date Placeholder 4"/>
          <p:cNvSpPr>
            <a:spLocks noGrp="1"/>
          </p:cNvSpPr>
          <p:nvPr>
            <p:ph type="dt" sz="half" idx="10"/>
          </p:nvPr>
        </p:nvSpPr>
        <p:spPr>
          <a:xfrm>
            <a:off x="6710170" y="6556248"/>
            <a:ext cx="1226398"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sp>
        <p:nvSpPr>
          <p:cNvPr id="14" name="TextBox 13"/>
          <p:cNvSpPr txBox="1"/>
          <p:nvPr/>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p>
        </p:txBody>
      </p:sp>
      <p:sp>
        <p:nvSpPr>
          <p:cNvPr id="6" name="Footer Placeholder 5"/>
          <p:cNvSpPr>
            <a:spLocks noGrp="1"/>
          </p:cNvSpPr>
          <p:nvPr>
            <p:ph type="ftr" sz="quarter" idx="11"/>
          </p:nvPr>
        </p:nvSpPr>
        <p:spPr>
          <a:xfrm>
            <a:off x="7643020" y="4912505"/>
            <a:ext cx="2498723" cy="182880"/>
          </a:xfrm>
          <a:prstGeom prst="rect">
            <a:avLst/>
          </a:prstGeom>
        </p:spPr>
        <p:txBody>
          <a:bodyPr/>
          <a:lstStyle>
            <a:lvl1pPr>
              <a:defRPr>
                <a:solidFill>
                  <a:schemeClr val="bg1">
                    <a:lumMod val="60000"/>
                    <a:lumOff val="40000"/>
                  </a:schemeClr>
                </a:solidFill>
              </a:defRPr>
            </a:lvl1pPr>
          </a:lstStyle>
          <a:p>
            <a:endParaRPr dirty="0">
              <a:solidFill>
                <a:srgbClr val="5F5F5F">
                  <a:lumMod val="60000"/>
                  <a:lumOff val="40000"/>
                </a:srgbClr>
              </a:solidFill>
            </a:endParaRPr>
          </a:p>
        </p:txBody>
      </p:sp>
      <p:pic>
        <p:nvPicPr>
          <p:cNvPr id="15"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solidFill>
                  <a:srgbClr val="5F5F5F"/>
                </a:solidFill>
              </a:rPr>
              <a:t>Safe Harbor Statement</a:t>
            </a: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solidFill>
                  <a:srgbClr val="5F5F5F"/>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
        <p:nvSpPr>
          <p:cNvPr id="2" name="Date Placeholder 1"/>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noAutofit/>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3" name="Footer Placeholder 2"/>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
        <p:nvSpPr>
          <p:cNvPr id="4" name="Slide Number Placeholder 3"/>
          <p:cNvSpPr>
            <a:spLocks noGrp="1"/>
          </p:cNvSpPr>
          <p:nvPr>
            <p:ph type="sldNum" sz="quarter" idx="12"/>
          </p:nvPr>
        </p:nvSpPr>
        <p:spPr>
          <a:xfrm>
            <a:off x="11276011" y="6556248"/>
            <a:ext cx="381661" cy="182880"/>
          </a:xfrm>
          <a:prstGeom prst="rect">
            <a:avLst/>
          </a:prstGeom>
        </p:spPr>
        <p:txBody>
          <a:bodyPr/>
          <a:lstStyle/>
          <a:p>
            <a:fld id="{C51EAA63-D034-42AE-91FA-B13B9518C7BE}" type="slidenum">
              <a:rPr>
                <a:solidFill>
                  <a:srgbClr val="5F5F5F">
                    <a:lumMod val="60000"/>
                    <a:lumOff val="40000"/>
                  </a:srgbClr>
                </a:solidFill>
              </a:rPr>
              <a:pPr/>
              <a:t>‹N›</a:t>
            </a:fld>
            <a:endParaRPr dirty="0">
              <a:solidFill>
                <a:srgbClr val="5F5F5F">
                  <a:lumMod val="60000"/>
                  <a:lumOff val="40000"/>
                </a:srgbClr>
              </a:solidFill>
            </a:endParaRPr>
          </a:p>
        </p:txBody>
      </p:sp>
      <p:pic>
        <p:nvPicPr>
          <p:cNvPr id="8" name="Picture 7" descr="&quot;Hardware and Software Engineered to work together&quot; tagline in red and black"/>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860" y="2313432"/>
            <a:ext cx="6547104" cy="1832339"/>
          </a:xfrm>
          <a:prstGeom prst="rect">
            <a:avLst/>
          </a:prstGeom>
        </p:spPr>
      </p:pic>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grpSp>
        <p:nvGrpSpPr>
          <p:cNvPr id="3" name="Group 2"/>
          <p:cNvGrpSpPr/>
          <p:nvPr userDrawn="1"/>
        </p:nvGrpSpPr>
        <p:grpSpPr>
          <a:xfrm>
            <a:off x="-287" y="0"/>
            <a:ext cx="12189399" cy="6858000"/>
            <a:chOff x="-287" y="0"/>
            <a:chExt cx="12189399" cy="6858000"/>
          </a:xfrm>
        </p:grpSpPr>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lang="en-US">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lang="en-US">
              <a:solidFill>
                <a:srgbClr val="5F5F5F">
                  <a:lumMod val="60000"/>
                  <a:lumOff val="40000"/>
                </a:srgbClr>
              </a:solidFill>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ark - 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2021, Oracle and/or its affiliates  |  Confidential: Internal/Restricted/Highly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674" y="3804905"/>
            <a:ext cx="301673"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671" y="2337132"/>
            <a:ext cx="10156338" cy="1280160"/>
          </a:xfrm>
          <a:noFill/>
        </p:spPr>
        <p:txBody>
          <a:bodyPr vert="horz" wrap="square" lIns="0" tIns="0" rIns="0" bIns="0" rtlCol="0" anchor="b">
            <a:noAutofit/>
          </a:bodyPr>
          <a:lstStyle>
            <a:lvl1pPr>
              <a:lnSpc>
                <a:spcPct val="95000"/>
              </a:lnSpc>
              <a:defRPr lang="en-US" sz="3999"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487" y="4135194"/>
            <a:ext cx="10156338" cy="681251"/>
          </a:xfrm>
          <a:prstGeom prst="rect">
            <a:avLst/>
          </a:prstGeom>
          <a:noFill/>
        </p:spPr>
        <p:txBody>
          <a:bodyPr>
            <a:noAutofit/>
          </a:bodyPr>
          <a:lstStyle>
            <a:lvl1pPr marL="0" marR="0" indent="0" algn="l" defTabSz="914126" rtl="0" eaLnBrk="1" fontAlgn="auto" latinLnBrk="0" hangingPunct="1">
              <a:lnSpc>
                <a:spcPct val="95000"/>
              </a:lnSpc>
              <a:spcBef>
                <a:spcPts val="600"/>
              </a:spcBef>
              <a:spcAft>
                <a:spcPts val="0"/>
              </a:spcAft>
              <a:buClrTx/>
              <a:buSzTx/>
              <a:buFont typeface="Arial" panose="020B0604020202020204" pitchFamily="34" charset="0"/>
              <a:buNone/>
              <a:tabLst/>
              <a:defRPr sz="1799" b="0">
                <a:solidFill>
                  <a:schemeClr val="accent6"/>
                </a:solidFill>
              </a:defRPr>
            </a:lvl1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412898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TextBox 14"/>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306378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and 2 Logo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 name="Title 1"/>
          <p:cNvSpPr>
            <a:spLocks noGrp="1"/>
          </p:cNvSpPr>
          <p:nvPr>
            <p:ph type="ctrTitle"/>
          </p:nvPr>
        </p:nvSpPr>
        <p:spPr>
          <a:xfrm>
            <a:off x="531814" y="739775"/>
            <a:ext cx="87630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FFFFF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FFFFFF">
                  <a:lumMod val="60000"/>
                  <a:lumOff val="40000"/>
                </a:srgbClr>
              </a:solidFill>
            </a:endParaRP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solidFill>
                <a:srgbClr val="FFFFFF"/>
              </a:solidFill>
            </a:endParaRPr>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pic>
        <p:nvPicPr>
          <p:cNvPr id="1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6" name="TextBox 15"/>
          <p:cNvSpPr txBox="1"/>
          <p:nvPr userDrawn="1"/>
        </p:nvSpPr>
        <p:spPr>
          <a:xfrm>
            <a:off x="5989638" y="6556248"/>
            <a:ext cx="2787651" cy="182880"/>
          </a:xfrm>
          <a:prstGeom prst="rect">
            <a:avLst/>
          </a:prstGeom>
          <a:noFill/>
        </p:spPr>
        <p:txBody>
          <a:bodyPr wrap="none" lIns="0" tIns="0" rIns="0" bIns="0" rtlCol="0" anchor="ctr" anchorCtr="0">
            <a:noAutofit/>
          </a:bodyPr>
          <a:lstStyle/>
          <a:p>
            <a:r>
              <a:rPr lang="en-US" sz="800" dirty="0">
                <a:solidFill>
                  <a:srgbClr val="5F5F5F">
                    <a:lumMod val="60000"/>
                    <a:lumOff val="40000"/>
                  </a:srgbClr>
                </a:solidFill>
              </a:rPr>
              <a:t>Copyright © 2017</a:t>
            </a:r>
            <a:r>
              <a:rPr sz="800" dirty="0">
                <a:solidFill>
                  <a:srgbClr val="5F5F5F">
                    <a:lumMod val="60000"/>
                    <a:lumOff val="40000"/>
                  </a:srgbClr>
                </a:solidFill>
              </a:rPr>
              <a:t> Oracle and/or its affiliates. All rights reserved.  |</a:t>
            </a:r>
            <a:r>
              <a:rPr lang="en-US" sz="800" dirty="0">
                <a:solidFill>
                  <a:srgbClr val="5F5F5F">
                    <a:lumMod val="60000"/>
                    <a:lumOff val="40000"/>
                  </a:srgbClr>
                </a:solidFill>
              </a:rPr>
              <a:t> Oracle Confidential</a:t>
            </a:r>
            <a:r>
              <a:rPr lang="en-US" sz="800" baseline="0" dirty="0">
                <a:solidFill>
                  <a:srgbClr val="5F5F5F">
                    <a:lumMod val="60000"/>
                    <a:lumOff val="40000"/>
                  </a:srgbClr>
                </a:solidFill>
              </a:rPr>
              <a:t>: Internal Use Only</a:t>
            </a:r>
            <a:endParaRPr sz="800" dirty="0">
              <a:solidFill>
                <a:srgbClr val="5F5F5F">
                  <a:lumMod val="60000"/>
                  <a:lumOff val="40000"/>
                </a:srgbClr>
              </a:solidFill>
            </a:endParaRPr>
          </a:p>
        </p:txBody>
      </p:sp>
    </p:spTree>
    <p:extLst>
      <p:ext uri="{BB962C8B-B14F-4D97-AF65-F5344CB8AC3E}">
        <p14:creationId xmlns:p14="http://schemas.microsoft.com/office/powerpoint/2010/main" val="1416678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3966970" y="6535850"/>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10170" y="6556248"/>
            <a:ext cx="1226398" cy="182880"/>
          </a:xfrm>
          <a:prstGeom prst="rect">
            <a:avLst/>
          </a:prstGeom>
        </p:spPr>
        <p:txBody>
          <a:bodyPr>
            <a:noAutofit/>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noAutofit/>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710170" y="6556248"/>
            <a:ext cx="1226398" cy="182880"/>
          </a:xfrm>
          <a:prstGeom prst="rect">
            <a:avLst/>
          </a:prstGeom>
        </p:spPr>
        <p:txBody>
          <a:bodyPr/>
          <a:lstStyle/>
          <a:p>
            <a:endParaRPr dirty="0">
              <a:solidFill>
                <a:srgbClr val="5F5F5F">
                  <a:lumMod val="60000"/>
                  <a:lumOff val="40000"/>
                </a:srgbClr>
              </a:solidFill>
            </a:endParaRPr>
          </a:p>
        </p:txBody>
      </p:sp>
      <p:sp>
        <p:nvSpPr>
          <p:cNvPr id="5" name="Footer Placeholder 4"/>
          <p:cNvSpPr>
            <a:spLocks noGrp="1"/>
          </p:cNvSpPr>
          <p:nvPr>
            <p:ph type="ftr" sz="quarter" idx="11"/>
          </p:nvPr>
        </p:nvSpPr>
        <p:spPr>
          <a:xfrm>
            <a:off x="7643020" y="4912505"/>
            <a:ext cx="2498723" cy="182880"/>
          </a:xfrm>
          <a:prstGeom prst="rect">
            <a:avLst/>
          </a:prstGeom>
        </p:spPr>
        <p:txBody>
          <a:bodyPr/>
          <a:lstStyle/>
          <a:p>
            <a:endParaRPr dirty="0">
              <a:solidFill>
                <a:srgbClr val="5F5F5F">
                  <a:lumMod val="60000"/>
                  <a:lumOff val="40000"/>
                </a:srgbClr>
              </a:solidFill>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Border"/>
          <p:cNvGrpSpPr/>
          <p:nvPr/>
        </p:nvGrpSpPr>
        <p:grpSpPr>
          <a:xfrm>
            <a:off x="-287" y="0"/>
            <a:ext cx="12189399"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pic>
        <p:nvPicPr>
          <p:cNvPr id="19" name="Oracle red badge logo" descr="Oracle logo in white on red staging background"/>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bwMode="ltGray">
          <a:xfrm>
            <a:off x="531812" y="6263640"/>
            <a:ext cx="1622861" cy="594360"/>
          </a:xfrm>
          <a:prstGeom prst="rect">
            <a:avLst/>
          </a:prstGeom>
        </p:spPr>
      </p:pic>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a:extLst>
              <a:ext uri="{FF2B5EF4-FFF2-40B4-BE49-F238E27FC236}">
                <a16:creationId xmlns:a16="http://schemas.microsoft.com/office/drawing/2014/main" id="{21EC9606-2D6B-7849-AD40-4BFE6BC25BEF}"/>
              </a:ext>
            </a:extLst>
          </p:cNvPr>
          <p:cNvSpPr txBox="1"/>
          <p:nvPr userDrawn="1"/>
        </p:nvSpPr>
        <p:spPr>
          <a:xfrm>
            <a:off x="2817812" y="6477000"/>
            <a:ext cx="9144000" cy="152400"/>
          </a:xfrm>
          <a:prstGeom prst="rect">
            <a:avLst/>
          </a:prstGeom>
          <a:noFill/>
        </p:spPr>
        <p:txBody>
          <a:bodyPr wrap="none" lIns="0" tIns="0" rIns="0" bIns="0" rtlCol="0" anchor="ctr" anchorCtr="0">
            <a:noAutofit/>
          </a:bodyPr>
          <a:lstStyle/>
          <a:p>
            <a:r>
              <a:rPr sz="800" dirty="0">
                <a:solidFill>
                  <a:schemeClr val="tx1">
                    <a:lumMod val="75000"/>
                  </a:schemeClr>
                </a:solidFill>
              </a:rPr>
              <a:t>Copyright © </a:t>
            </a:r>
            <a:r>
              <a:rPr lang="en-US" sz="800" dirty="0">
                <a:solidFill>
                  <a:schemeClr val="tx1">
                    <a:lumMod val="75000"/>
                  </a:schemeClr>
                </a:solidFill>
              </a:rPr>
              <a:t>2020 </a:t>
            </a:r>
            <a:r>
              <a:rPr sz="800" dirty="0">
                <a:solidFill>
                  <a:schemeClr val="tx1">
                    <a:lumMod val="75000"/>
                  </a:schemeClr>
                </a:solidFill>
              </a:rPr>
              <a:t>Oracle and/or its affiliates. All rights reserved.</a:t>
            </a:r>
            <a:r>
              <a:rPr lang="en-US" sz="800" dirty="0">
                <a:solidFill>
                  <a:schemeClr val="tx1">
                    <a:lumMod val="75000"/>
                  </a:schemeClr>
                </a:solidFill>
              </a:rPr>
              <a:t> Licensed under the Creative Commons Attribution 4.0 International License as shown at https://creativecommons.org/licenses/by/4.0/legalcode. </a:t>
            </a:r>
            <a:r>
              <a:rPr sz="800" dirty="0">
                <a:solidFill>
                  <a:schemeClr val="tx1">
                    <a:lumMod val="75000"/>
                  </a:schemeClr>
                </a:solidFill>
              </a:rPr>
              <a:t>  |</a:t>
            </a:r>
            <a:r>
              <a:rPr lang="en-US" sz="800" dirty="0">
                <a:solidFill>
                  <a:schemeClr val="tx1">
                    <a:lumMod val="75000"/>
                  </a:schemeClr>
                </a:solidFill>
              </a:rPr>
              <a:t> </a:t>
            </a:r>
            <a:fld id="{A9DDA97E-E47D-48CF-8D55-7AA96BB8F930}" type="slidenum">
              <a:rPr lang="en-US" sz="800" smtClean="0">
                <a:solidFill>
                  <a:schemeClr val="tx1">
                    <a:lumMod val="75000"/>
                  </a:schemeClr>
                </a:solidFill>
              </a:rPr>
              <a:pPr/>
              <a:t>‹N›</a:t>
            </a:fld>
            <a:endParaRPr sz="800" dirty="0">
              <a:solidFill>
                <a:schemeClr val="tx1">
                  <a:lumMod val="75000"/>
                </a:schemeClr>
              </a:solidFill>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 id="2147483963" r:id="rId35"/>
    <p:sldLayoutId id="2147483964" r:id="rId36"/>
    <p:sldLayoutId id="2147483965" r:id="rId37"/>
    <p:sldLayoutId id="2147483966" r:id="rId38"/>
    <p:sldLayoutId id="214748396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itoug.it/" TargetMode="External"/><Relationship Id="rId3" Type="http://schemas.openxmlformats.org/officeDocument/2006/relationships/image" Target="../media/image17.jpg"/><Relationship Id="rId7" Type="http://schemas.openxmlformats.org/officeDocument/2006/relationships/hyperlink" Target="https://www.linkedin.com/in/robertocapancioni" TargetMode="Externa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hyperlink" Target="mailto:sviluppo@capancioni.com"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728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1080656" y="353728"/>
            <a:ext cx="10030690"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File Appuntamenti – Diagramma E/R</a:t>
            </a:r>
          </a:p>
        </p:txBody>
      </p:sp>
      <p:pic>
        <p:nvPicPr>
          <p:cNvPr id="4" name="Immagine 3">
            <a:extLst>
              <a:ext uri="{FF2B5EF4-FFF2-40B4-BE49-F238E27FC236}">
                <a16:creationId xmlns:a16="http://schemas.microsoft.com/office/drawing/2014/main" id="{68C12890-E1E1-463D-B7DF-08E07A5F9BE8}"/>
              </a:ext>
            </a:extLst>
          </p:cNvPr>
          <p:cNvPicPr>
            <a:picLocks noChangeAspect="1"/>
          </p:cNvPicPr>
          <p:nvPr/>
        </p:nvPicPr>
        <p:blipFill>
          <a:blip r:embed="rId2"/>
          <a:stretch>
            <a:fillRect/>
          </a:stretch>
        </p:blipFill>
        <p:spPr>
          <a:xfrm>
            <a:off x="455028" y="1376511"/>
            <a:ext cx="10798476" cy="3901778"/>
          </a:xfrm>
          <a:prstGeom prst="rect">
            <a:avLst/>
          </a:prstGeom>
        </p:spPr>
      </p:pic>
    </p:spTree>
    <p:extLst>
      <p:ext uri="{BB962C8B-B14F-4D97-AF65-F5344CB8AC3E}">
        <p14:creationId xmlns:p14="http://schemas.microsoft.com/office/powerpoint/2010/main" val="355973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D6B39942-6BED-4A82-8121-EE07774E68D9}"/>
              </a:ext>
            </a:extLst>
          </p:cNvPr>
          <p:cNvSpPr txBox="1"/>
          <p:nvPr/>
        </p:nvSpPr>
        <p:spPr>
          <a:xfrm>
            <a:off x="834389" y="1364224"/>
            <a:ext cx="3964113" cy="2308324"/>
          </a:xfrm>
          <a:prstGeom prst="rect">
            <a:avLst/>
          </a:prstGeom>
          <a:noFill/>
        </p:spPr>
        <p:txBody>
          <a:bodyPr wrap="square">
            <a:spAutoFit/>
          </a:bodyPr>
          <a:lstStyle/>
          <a:p>
            <a:r>
              <a:rPr lang="it-IT" b="1" dirty="0" err="1">
                <a:solidFill>
                  <a:schemeClr val="accent1"/>
                </a:solidFill>
                <a:latin typeface="Courier New" panose="02070309020205020404" pitchFamily="49" charset="0"/>
                <a:cs typeface="Courier New" panose="02070309020205020404" pitchFamily="49" charset="0"/>
              </a:rPr>
              <a:t>select</a:t>
            </a:r>
            <a:r>
              <a:rPr lang="it-IT" b="1" dirty="0">
                <a:solidFill>
                  <a:schemeClr val="tx2"/>
                </a:solidFill>
                <a:latin typeface="Courier New" panose="02070309020205020404" pitchFamily="49" charset="0"/>
                <a:cs typeface="Courier New" panose="02070309020205020404" pitchFamily="49" charset="0"/>
              </a:rPr>
              <a:t> </a:t>
            </a:r>
          </a:p>
          <a:p>
            <a:r>
              <a:rPr lang="it-IT" b="1" dirty="0">
                <a:solidFill>
                  <a:schemeClr val="tx2"/>
                </a:solidFill>
                <a:latin typeface="Courier New" panose="02070309020205020404" pitchFamily="49" charset="0"/>
                <a:cs typeface="Courier New" panose="02070309020205020404" pitchFamily="49" charset="0"/>
              </a:rPr>
              <a:t>      ID,</a:t>
            </a:r>
          </a:p>
          <a:p>
            <a:r>
              <a:rPr lang="it-IT" b="1" dirty="0">
                <a:solidFill>
                  <a:schemeClr val="tx2"/>
                </a:solidFill>
                <a:latin typeface="Courier New" panose="02070309020205020404" pitchFamily="49" charset="0"/>
                <a:cs typeface="Courier New" panose="02070309020205020404" pitchFamily="49" charset="0"/>
              </a:rPr>
              <a:t>      DATA_INIZIO,</a:t>
            </a:r>
          </a:p>
          <a:p>
            <a:r>
              <a:rPr lang="it-IT" b="1" dirty="0">
                <a:solidFill>
                  <a:schemeClr val="tx2"/>
                </a:solidFill>
                <a:latin typeface="Courier New" panose="02070309020205020404" pitchFamily="49" charset="0"/>
                <a:cs typeface="Courier New" panose="02070309020205020404" pitchFamily="49" charset="0"/>
              </a:rPr>
              <a:t>      DATA_FINE,</a:t>
            </a:r>
          </a:p>
          <a:p>
            <a:r>
              <a:rPr lang="it-IT" b="1" dirty="0">
                <a:solidFill>
                  <a:schemeClr val="tx2"/>
                </a:solidFill>
                <a:latin typeface="Courier New" panose="02070309020205020404" pitchFamily="49" charset="0"/>
                <a:cs typeface="Courier New" panose="02070309020205020404" pitchFamily="49" charset="0"/>
              </a:rPr>
              <a:t>      DESCRIZIONE,</a:t>
            </a:r>
          </a:p>
          <a:p>
            <a:r>
              <a:rPr lang="it-IT" b="1" dirty="0">
                <a:solidFill>
                  <a:schemeClr val="tx2"/>
                </a:solidFill>
                <a:latin typeface="Courier New" panose="02070309020205020404" pitchFamily="49" charset="0"/>
                <a:cs typeface="Courier New" panose="02070309020205020404" pitchFamily="49" charset="0"/>
              </a:rPr>
              <a:t>      </a:t>
            </a:r>
            <a:r>
              <a:rPr lang="it-IT" b="1" dirty="0">
                <a:solidFill>
                  <a:srgbClr val="00B0F0"/>
                </a:solidFill>
                <a:latin typeface="Courier New" panose="02070309020205020404" pitchFamily="49" charset="0"/>
                <a:cs typeface="Courier New" panose="02070309020205020404" pitchFamily="49" charset="0"/>
              </a:rPr>
              <a:t>TIPO_APPUNTAMENTO_ID</a:t>
            </a:r>
            <a:r>
              <a:rPr lang="it-IT" b="1" dirty="0">
                <a:solidFill>
                  <a:schemeClr val="tx2"/>
                </a:solidFill>
                <a:latin typeface="Courier New" panose="02070309020205020404" pitchFamily="49" charset="0"/>
                <a:cs typeface="Courier New" panose="02070309020205020404" pitchFamily="49" charset="0"/>
              </a:rPr>
              <a:t>,</a:t>
            </a:r>
          </a:p>
          <a:p>
            <a:r>
              <a:rPr lang="it-IT" b="1" dirty="0">
                <a:solidFill>
                  <a:schemeClr val="tx2"/>
                </a:solidFill>
                <a:latin typeface="Courier New" panose="02070309020205020404" pitchFamily="49" charset="0"/>
                <a:cs typeface="Courier New" panose="02070309020205020404" pitchFamily="49" charset="0"/>
              </a:rPr>
              <a:t>      </a:t>
            </a:r>
            <a:r>
              <a:rPr lang="it-IT" b="1" dirty="0">
                <a:solidFill>
                  <a:srgbClr val="0070C0"/>
                </a:solidFill>
                <a:latin typeface="Courier New" panose="02070309020205020404" pitchFamily="49" charset="0"/>
                <a:cs typeface="Courier New" panose="02070309020205020404" pitchFamily="49" charset="0"/>
              </a:rPr>
              <a:t>NOME_ID</a:t>
            </a:r>
          </a:p>
          <a:p>
            <a:r>
              <a:rPr lang="it-IT" b="1" dirty="0">
                <a:solidFill>
                  <a:schemeClr val="tx2"/>
                </a:solidFill>
                <a:latin typeface="Courier New" panose="02070309020205020404" pitchFamily="49" charset="0"/>
                <a:cs typeface="Courier New" panose="02070309020205020404" pitchFamily="49" charset="0"/>
              </a:rPr>
              <a:t> </a:t>
            </a:r>
            <a:r>
              <a:rPr lang="it-IT" b="1" dirty="0">
                <a:solidFill>
                  <a:schemeClr val="accent1"/>
                </a:solidFill>
                <a:latin typeface="Courier New" panose="02070309020205020404" pitchFamily="49" charset="0"/>
                <a:cs typeface="Courier New" panose="02070309020205020404" pitchFamily="49" charset="0"/>
              </a:rPr>
              <a:t>from</a:t>
            </a:r>
            <a:r>
              <a:rPr lang="it-IT" b="1" dirty="0">
                <a:solidFill>
                  <a:schemeClr val="tx2"/>
                </a:solidFill>
                <a:latin typeface="Courier New" panose="02070309020205020404" pitchFamily="49" charset="0"/>
                <a:cs typeface="Courier New" panose="02070309020205020404" pitchFamily="49" charset="0"/>
              </a:rPr>
              <a:t> D10_APPUNTAMENTO</a:t>
            </a:r>
          </a:p>
        </p:txBody>
      </p:sp>
      <p:sp>
        <p:nvSpPr>
          <p:cNvPr id="9" name="CasellaDiTesto 8">
            <a:extLst>
              <a:ext uri="{FF2B5EF4-FFF2-40B4-BE49-F238E27FC236}">
                <a16:creationId xmlns:a16="http://schemas.microsoft.com/office/drawing/2014/main" id="{50D273BD-7D47-4CD6-8B02-FB737E199A92}"/>
              </a:ext>
            </a:extLst>
          </p:cNvPr>
          <p:cNvSpPr txBox="1"/>
          <p:nvPr/>
        </p:nvSpPr>
        <p:spPr>
          <a:xfrm>
            <a:off x="7318513" y="1982342"/>
            <a:ext cx="4086215" cy="1200329"/>
          </a:xfrm>
          <a:prstGeom prst="rect">
            <a:avLst/>
          </a:prstGeom>
          <a:noFill/>
        </p:spPr>
        <p:txBody>
          <a:bodyPr wrap="square">
            <a:spAutoFit/>
          </a:bodyPr>
          <a:lstStyle/>
          <a:p>
            <a:r>
              <a:rPr lang="it-IT" b="1" dirty="0" err="1">
                <a:solidFill>
                  <a:schemeClr val="accent1"/>
                </a:solidFill>
                <a:latin typeface="Courier New" panose="02070309020205020404" pitchFamily="49" charset="0"/>
                <a:cs typeface="Courier New" panose="02070309020205020404" pitchFamily="49" charset="0"/>
              </a:rPr>
              <a:t>select</a:t>
            </a:r>
            <a:r>
              <a:rPr lang="it-IT" b="1" dirty="0">
                <a:solidFill>
                  <a:schemeClr val="tx2"/>
                </a:solidFill>
                <a:latin typeface="Courier New" panose="02070309020205020404" pitchFamily="49" charset="0"/>
                <a:cs typeface="Courier New" panose="02070309020205020404" pitchFamily="49" charset="0"/>
              </a:rPr>
              <a:t> </a:t>
            </a:r>
          </a:p>
          <a:p>
            <a:r>
              <a:rPr lang="it-IT" b="1" dirty="0">
                <a:solidFill>
                  <a:schemeClr val="tx2"/>
                </a:solidFill>
                <a:latin typeface="Courier New" panose="02070309020205020404" pitchFamily="49" charset="0"/>
                <a:cs typeface="Courier New" panose="02070309020205020404" pitchFamily="49" charset="0"/>
              </a:rPr>
              <a:t>      </a:t>
            </a:r>
            <a:r>
              <a:rPr lang="it-IT" b="1" dirty="0">
                <a:solidFill>
                  <a:srgbClr val="00B0F0"/>
                </a:solidFill>
                <a:latin typeface="Courier New" panose="02070309020205020404" pitchFamily="49" charset="0"/>
                <a:cs typeface="Courier New" panose="02070309020205020404" pitchFamily="49" charset="0"/>
              </a:rPr>
              <a:t>TIPO_APPUNTAMENTO_ID</a:t>
            </a:r>
            <a:r>
              <a:rPr lang="it-IT" b="1" dirty="0">
                <a:solidFill>
                  <a:schemeClr val="tx2"/>
                </a:solidFill>
                <a:latin typeface="Courier New" panose="02070309020205020404" pitchFamily="49" charset="0"/>
                <a:cs typeface="Courier New" panose="02070309020205020404" pitchFamily="49" charset="0"/>
              </a:rPr>
              <a:t>,</a:t>
            </a:r>
          </a:p>
          <a:p>
            <a:r>
              <a:rPr lang="it-IT" b="1" dirty="0">
                <a:solidFill>
                  <a:schemeClr val="tx2"/>
                </a:solidFill>
                <a:latin typeface="Courier New" panose="02070309020205020404" pitchFamily="49" charset="0"/>
                <a:cs typeface="Courier New" panose="02070309020205020404" pitchFamily="49" charset="0"/>
              </a:rPr>
              <a:t>      TIPO_APPUNTAMENTO</a:t>
            </a:r>
          </a:p>
          <a:p>
            <a:r>
              <a:rPr lang="it-IT" b="1" dirty="0">
                <a:solidFill>
                  <a:schemeClr val="tx2"/>
                </a:solidFill>
                <a:latin typeface="Courier New" panose="02070309020205020404" pitchFamily="49" charset="0"/>
                <a:cs typeface="Courier New" panose="02070309020205020404" pitchFamily="49" charset="0"/>
              </a:rPr>
              <a:t> </a:t>
            </a:r>
            <a:r>
              <a:rPr lang="it-IT" b="1" dirty="0">
                <a:solidFill>
                  <a:schemeClr val="accent1"/>
                </a:solidFill>
                <a:latin typeface="Courier New" panose="02070309020205020404" pitchFamily="49" charset="0"/>
                <a:cs typeface="Courier New" panose="02070309020205020404" pitchFamily="49" charset="0"/>
              </a:rPr>
              <a:t>from</a:t>
            </a:r>
            <a:r>
              <a:rPr lang="it-IT" b="1" dirty="0">
                <a:solidFill>
                  <a:schemeClr val="tx2"/>
                </a:solidFill>
                <a:latin typeface="Courier New" panose="02070309020205020404" pitchFamily="49" charset="0"/>
                <a:cs typeface="Courier New" panose="02070309020205020404" pitchFamily="49" charset="0"/>
              </a:rPr>
              <a:t> D10_TIPO_APPUNTAMENTO</a:t>
            </a:r>
          </a:p>
        </p:txBody>
      </p:sp>
      <p:cxnSp>
        <p:nvCxnSpPr>
          <p:cNvPr id="11" name="Connettore 2 10">
            <a:extLst>
              <a:ext uri="{FF2B5EF4-FFF2-40B4-BE49-F238E27FC236}">
                <a16:creationId xmlns:a16="http://schemas.microsoft.com/office/drawing/2014/main" id="{C3F62E1B-C203-4282-86FA-E5A5B2C9B42E}"/>
              </a:ext>
            </a:extLst>
          </p:cNvPr>
          <p:cNvCxnSpPr>
            <a:cxnSpLocks/>
          </p:cNvCxnSpPr>
          <p:nvPr/>
        </p:nvCxnSpPr>
        <p:spPr>
          <a:xfrm>
            <a:off x="4798502" y="2912826"/>
            <a:ext cx="2520011"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2" name="Titolo 1">
            <a:extLst>
              <a:ext uri="{FF2B5EF4-FFF2-40B4-BE49-F238E27FC236}">
                <a16:creationId xmlns:a16="http://schemas.microsoft.com/office/drawing/2014/main" id="{D609C85E-46A5-42BF-99D7-B84755629A2A}"/>
              </a:ext>
            </a:extLst>
          </p:cNvPr>
          <p:cNvSpPr txBox="1">
            <a:spLocks/>
          </p:cNvSpPr>
          <p:nvPr/>
        </p:nvSpPr>
        <p:spPr>
          <a:xfrm>
            <a:off x="3800591" y="417736"/>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cxnSp>
        <p:nvCxnSpPr>
          <p:cNvPr id="7" name="Connettore 2 6">
            <a:extLst>
              <a:ext uri="{FF2B5EF4-FFF2-40B4-BE49-F238E27FC236}">
                <a16:creationId xmlns:a16="http://schemas.microsoft.com/office/drawing/2014/main" id="{93CE86B6-BA4F-4510-B009-920BA8590EB6}"/>
              </a:ext>
            </a:extLst>
          </p:cNvPr>
          <p:cNvCxnSpPr>
            <a:cxnSpLocks/>
          </p:cNvCxnSpPr>
          <p:nvPr/>
        </p:nvCxnSpPr>
        <p:spPr>
          <a:xfrm>
            <a:off x="2945933" y="3182671"/>
            <a:ext cx="1726735"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10" name="CasellaDiTesto 9">
            <a:extLst>
              <a:ext uri="{FF2B5EF4-FFF2-40B4-BE49-F238E27FC236}">
                <a16:creationId xmlns:a16="http://schemas.microsoft.com/office/drawing/2014/main" id="{FF97E5FC-978D-4B1D-A7D4-4878E2D16842}"/>
              </a:ext>
            </a:extLst>
          </p:cNvPr>
          <p:cNvSpPr txBox="1"/>
          <p:nvPr/>
        </p:nvSpPr>
        <p:spPr>
          <a:xfrm>
            <a:off x="4672668" y="3072383"/>
            <a:ext cx="4086215" cy="1200329"/>
          </a:xfrm>
          <a:prstGeom prst="rect">
            <a:avLst/>
          </a:prstGeom>
          <a:noFill/>
        </p:spPr>
        <p:txBody>
          <a:bodyPr wrap="square">
            <a:spAutoFit/>
          </a:bodyPr>
          <a:lstStyle/>
          <a:p>
            <a:r>
              <a:rPr lang="it-IT" b="1" dirty="0" err="1">
                <a:solidFill>
                  <a:schemeClr val="accent1"/>
                </a:solidFill>
                <a:latin typeface="Courier New" panose="02070309020205020404" pitchFamily="49" charset="0"/>
                <a:cs typeface="Courier New" panose="02070309020205020404" pitchFamily="49" charset="0"/>
              </a:rPr>
              <a:t>select</a:t>
            </a:r>
            <a:r>
              <a:rPr lang="it-IT" b="1" dirty="0">
                <a:solidFill>
                  <a:schemeClr val="tx2"/>
                </a:solidFill>
                <a:latin typeface="Courier New" panose="02070309020205020404" pitchFamily="49" charset="0"/>
                <a:cs typeface="Courier New" panose="02070309020205020404" pitchFamily="49" charset="0"/>
              </a:rPr>
              <a:t> </a:t>
            </a:r>
          </a:p>
          <a:p>
            <a:r>
              <a:rPr lang="it-IT" b="1" dirty="0">
                <a:solidFill>
                  <a:schemeClr val="tx2"/>
                </a:solidFill>
                <a:latin typeface="Courier New" panose="02070309020205020404" pitchFamily="49" charset="0"/>
                <a:cs typeface="Courier New" panose="02070309020205020404" pitchFamily="49" charset="0"/>
              </a:rPr>
              <a:t>      </a:t>
            </a:r>
            <a:r>
              <a:rPr lang="it-IT" b="1" dirty="0">
                <a:solidFill>
                  <a:srgbClr val="0070C0"/>
                </a:solidFill>
                <a:latin typeface="Courier New" panose="02070309020205020404" pitchFamily="49" charset="0"/>
                <a:cs typeface="Courier New" panose="02070309020205020404" pitchFamily="49" charset="0"/>
              </a:rPr>
              <a:t>NOME_ID</a:t>
            </a:r>
            <a:r>
              <a:rPr lang="it-IT" b="1" dirty="0">
                <a:solidFill>
                  <a:schemeClr val="tx2"/>
                </a:solidFill>
                <a:latin typeface="Courier New" panose="02070309020205020404" pitchFamily="49" charset="0"/>
                <a:cs typeface="Courier New" panose="02070309020205020404" pitchFamily="49" charset="0"/>
              </a:rPr>
              <a:t>,</a:t>
            </a:r>
          </a:p>
          <a:p>
            <a:r>
              <a:rPr lang="it-IT" b="1" dirty="0">
                <a:solidFill>
                  <a:schemeClr val="tx2"/>
                </a:solidFill>
                <a:latin typeface="Courier New" panose="02070309020205020404" pitchFamily="49" charset="0"/>
                <a:cs typeface="Courier New" panose="02070309020205020404" pitchFamily="49" charset="0"/>
              </a:rPr>
              <a:t>      NOME</a:t>
            </a:r>
          </a:p>
          <a:p>
            <a:r>
              <a:rPr lang="it-IT" b="1" dirty="0">
                <a:solidFill>
                  <a:schemeClr val="tx2"/>
                </a:solidFill>
                <a:latin typeface="Courier New" panose="02070309020205020404" pitchFamily="49" charset="0"/>
                <a:cs typeface="Courier New" panose="02070309020205020404" pitchFamily="49" charset="0"/>
              </a:rPr>
              <a:t> </a:t>
            </a:r>
            <a:r>
              <a:rPr lang="it-IT" b="1" dirty="0">
                <a:solidFill>
                  <a:schemeClr val="accent1"/>
                </a:solidFill>
                <a:latin typeface="Courier New" panose="02070309020205020404" pitchFamily="49" charset="0"/>
                <a:cs typeface="Courier New" panose="02070309020205020404" pitchFamily="49" charset="0"/>
              </a:rPr>
              <a:t>from</a:t>
            </a:r>
            <a:r>
              <a:rPr lang="it-IT" b="1" dirty="0">
                <a:solidFill>
                  <a:schemeClr val="tx2"/>
                </a:solidFill>
                <a:latin typeface="Courier New" panose="02070309020205020404" pitchFamily="49" charset="0"/>
                <a:cs typeface="Courier New" panose="02070309020205020404" pitchFamily="49" charset="0"/>
              </a:rPr>
              <a:t> D10_NOME</a:t>
            </a:r>
          </a:p>
        </p:txBody>
      </p:sp>
    </p:spTree>
    <p:extLst>
      <p:ext uri="{BB962C8B-B14F-4D97-AF65-F5344CB8AC3E}">
        <p14:creationId xmlns:p14="http://schemas.microsoft.com/office/powerpoint/2010/main" val="354606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D6B39942-6BED-4A82-8121-EE07774E68D9}"/>
              </a:ext>
            </a:extLst>
          </p:cNvPr>
          <p:cNvSpPr txBox="1"/>
          <p:nvPr/>
        </p:nvSpPr>
        <p:spPr>
          <a:xfrm>
            <a:off x="1396452" y="925575"/>
            <a:ext cx="7655269" cy="3970318"/>
          </a:xfrm>
          <a:prstGeom prst="rect">
            <a:avLst/>
          </a:prstGeom>
          <a:noFill/>
        </p:spPr>
        <p:txBody>
          <a:bodyPr wrap="square">
            <a:spAutoFit/>
          </a:bodyPr>
          <a:lstStyle/>
          <a:p>
            <a:r>
              <a:rPr lang="it-IT" b="1" dirty="0" err="1">
                <a:solidFill>
                  <a:schemeClr val="accent1"/>
                </a:solidFill>
                <a:latin typeface="Courier New" panose="02070309020205020404" pitchFamily="49" charset="0"/>
                <a:cs typeface="Courier New" panose="02070309020205020404" pitchFamily="49" charset="0"/>
              </a:rPr>
              <a:t>select</a:t>
            </a:r>
            <a:r>
              <a:rPr lang="it-IT" b="1" dirty="0">
                <a:solidFill>
                  <a:schemeClr val="accent1"/>
                </a:solidFill>
                <a:latin typeface="Courier New" panose="02070309020205020404" pitchFamily="49" charset="0"/>
                <a:cs typeface="Courier New" panose="02070309020205020404" pitchFamily="49" charset="0"/>
              </a:rPr>
              <a:t> </a:t>
            </a:r>
          </a:p>
          <a:p>
            <a:r>
              <a:rPr lang="it-IT" b="1" dirty="0">
                <a:solidFill>
                  <a:schemeClr val="accent1"/>
                </a:solidFill>
                <a:latin typeface="Courier New" panose="02070309020205020404" pitchFamily="49" charset="0"/>
                <a:cs typeface="Courier New" panose="02070309020205020404" pitchFamily="49" charset="0"/>
              </a:rPr>
              <a:t>      </a:t>
            </a:r>
            <a:r>
              <a:rPr lang="it-IT" b="1" dirty="0">
                <a:solidFill>
                  <a:schemeClr val="tx2"/>
                </a:solidFill>
                <a:latin typeface="Courier New" panose="02070309020205020404" pitchFamily="49" charset="0"/>
                <a:cs typeface="Courier New" panose="02070309020205020404" pitchFamily="49" charset="0"/>
              </a:rPr>
              <a:t>a.ID,</a:t>
            </a:r>
          </a:p>
          <a:p>
            <a:r>
              <a:rPr lang="it-IT" b="1" dirty="0">
                <a:solidFill>
                  <a:schemeClr val="tx2"/>
                </a:solidFill>
                <a:latin typeface="Courier New" panose="02070309020205020404" pitchFamily="49" charset="0"/>
                <a:cs typeface="Courier New" panose="02070309020205020404" pitchFamily="49" charset="0"/>
              </a:rPr>
              <a:t>      </a:t>
            </a:r>
            <a:r>
              <a:rPr lang="it-IT" b="1" dirty="0" err="1">
                <a:solidFill>
                  <a:schemeClr val="tx2"/>
                </a:solidFill>
                <a:latin typeface="Courier New" panose="02070309020205020404" pitchFamily="49" charset="0"/>
                <a:cs typeface="Courier New" panose="02070309020205020404" pitchFamily="49" charset="0"/>
              </a:rPr>
              <a:t>a.DATA_INIZIO</a:t>
            </a:r>
            <a:r>
              <a:rPr lang="it-IT" b="1" dirty="0">
                <a:solidFill>
                  <a:schemeClr val="tx2"/>
                </a:solidFill>
                <a:latin typeface="Courier New" panose="02070309020205020404" pitchFamily="49" charset="0"/>
                <a:cs typeface="Courier New" panose="02070309020205020404" pitchFamily="49" charset="0"/>
              </a:rPr>
              <a:t>,</a:t>
            </a:r>
          </a:p>
          <a:p>
            <a:r>
              <a:rPr lang="it-IT" b="1" dirty="0">
                <a:solidFill>
                  <a:schemeClr val="tx2"/>
                </a:solidFill>
                <a:latin typeface="Courier New" panose="02070309020205020404" pitchFamily="49" charset="0"/>
                <a:cs typeface="Courier New" panose="02070309020205020404" pitchFamily="49" charset="0"/>
              </a:rPr>
              <a:t>      </a:t>
            </a:r>
            <a:r>
              <a:rPr lang="it-IT" b="1" dirty="0" err="1">
                <a:solidFill>
                  <a:schemeClr val="tx2"/>
                </a:solidFill>
                <a:latin typeface="Courier New" panose="02070309020205020404" pitchFamily="49" charset="0"/>
                <a:cs typeface="Courier New" panose="02070309020205020404" pitchFamily="49" charset="0"/>
              </a:rPr>
              <a:t>a.DATA_FINE</a:t>
            </a:r>
            <a:r>
              <a:rPr lang="it-IT" b="1" dirty="0">
                <a:solidFill>
                  <a:schemeClr val="tx2"/>
                </a:solidFill>
                <a:latin typeface="Courier New" panose="02070309020205020404" pitchFamily="49" charset="0"/>
                <a:cs typeface="Courier New" panose="02070309020205020404" pitchFamily="49" charset="0"/>
              </a:rPr>
              <a:t>,</a:t>
            </a:r>
          </a:p>
          <a:p>
            <a:r>
              <a:rPr lang="it-IT" b="1" dirty="0">
                <a:solidFill>
                  <a:schemeClr val="tx2"/>
                </a:solidFill>
                <a:latin typeface="Courier New" panose="02070309020205020404" pitchFamily="49" charset="0"/>
                <a:cs typeface="Courier New" panose="02070309020205020404" pitchFamily="49" charset="0"/>
              </a:rPr>
              <a:t>      </a:t>
            </a:r>
            <a:r>
              <a:rPr lang="it-IT" b="1" dirty="0" err="1">
                <a:solidFill>
                  <a:schemeClr val="tx2"/>
                </a:solidFill>
                <a:latin typeface="Courier New" panose="02070309020205020404" pitchFamily="49" charset="0"/>
                <a:cs typeface="Courier New" panose="02070309020205020404" pitchFamily="49" charset="0"/>
              </a:rPr>
              <a:t>a.DESCRIZIONE</a:t>
            </a:r>
            <a:r>
              <a:rPr lang="it-IT" b="1" dirty="0">
                <a:solidFill>
                  <a:schemeClr val="tx2"/>
                </a:solidFill>
                <a:latin typeface="Courier New" panose="02070309020205020404" pitchFamily="49" charset="0"/>
                <a:cs typeface="Courier New" panose="02070309020205020404" pitchFamily="49" charset="0"/>
              </a:rPr>
              <a:t>,</a:t>
            </a:r>
          </a:p>
          <a:p>
            <a:r>
              <a:rPr lang="it-IT" b="1" dirty="0">
                <a:solidFill>
                  <a:schemeClr val="tx2"/>
                </a:solidFill>
                <a:latin typeface="Courier New" panose="02070309020205020404" pitchFamily="49" charset="0"/>
                <a:cs typeface="Courier New" panose="02070309020205020404" pitchFamily="49" charset="0"/>
              </a:rPr>
              <a:t>      </a:t>
            </a:r>
            <a:r>
              <a:rPr lang="it-IT" b="1" dirty="0" err="1">
                <a:solidFill>
                  <a:schemeClr val="tx2"/>
                </a:solidFill>
                <a:latin typeface="Courier New" panose="02070309020205020404" pitchFamily="49" charset="0"/>
                <a:cs typeface="Courier New" panose="02070309020205020404" pitchFamily="49" charset="0"/>
              </a:rPr>
              <a:t>a.TIPO_APPUNTAMENTO_ID</a:t>
            </a:r>
            <a:r>
              <a:rPr lang="it-IT" b="1" dirty="0">
                <a:solidFill>
                  <a:schemeClr val="tx2"/>
                </a:solidFill>
                <a:latin typeface="Courier New" panose="02070309020205020404" pitchFamily="49" charset="0"/>
                <a:cs typeface="Courier New" panose="02070309020205020404" pitchFamily="49" charset="0"/>
              </a:rPr>
              <a:t>,</a:t>
            </a:r>
          </a:p>
          <a:p>
            <a:r>
              <a:rPr lang="it-IT" b="1" dirty="0">
                <a:solidFill>
                  <a:schemeClr val="tx2"/>
                </a:solidFill>
                <a:latin typeface="Courier New" panose="02070309020205020404" pitchFamily="49" charset="0"/>
                <a:cs typeface="Courier New" panose="02070309020205020404" pitchFamily="49" charset="0"/>
              </a:rPr>
              <a:t>     </a:t>
            </a:r>
            <a:r>
              <a:rPr lang="it-IT" b="1" dirty="0" err="1">
                <a:solidFill>
                  <a:schemeClr val="tx2"/>
                </a:solidFill>
                <a:latin typeface="Courier New" panose="02070309020205020404" pitchFamily="49" charset="0"/>
                <a:cs typeface="Courier New" panose="02070309020205020404" pitchFamily="49" charset="0"/>
              </a:rPr>
              <a:t>ta.TIPO_APPUNTAMENTO</a:t>
            </a:r>
            <a:r>
              <a:rPr lang="it-IT" b="1" dirty="0">
                <a:solidFill>
                  <a:schemeClr val="tx2"/>
                </a:solidFill>
                <a:latin typeface="Courier New" panose="02070309020205020404" pitchFamily="49" charset="0"/>
                <a:cs typeface="Courier New" panose="02070309020205020404" pitchFamily="49" charset="0"/>
              </a:rPr>
              <a:t>, </a:t>
            </a:r>
          </a:p>
          <a:p>
            <a:r>
              <a:rPr lang="it-IT" b="1" dirty="0">
                <a:solidFill>
                  <a:schemeClr val="tx2"/>
                </a:solidFill>
                <a:latin typeface="Courier New" panose="02070309020205020404" pitchFamily="49" charset="0"/>
                <a:cs typeface="Courier New" panose="02070309020205020404" pitchFamily="49" charset="0"/>
              </a:rPr>
              <a:t>      </a:t>
            </a:r>
            <a:r>
              <a:rPr lang="it-IT" b="1" dirty="0" err="1">
                <a:solidFill>
                  <a:schemeClr val="tx2"/>
                </a:solidFill>
                <a:latin typeface="Courier New" panose="02070309020205020404" pitchFamily="49" charset="0"/>
                <a:cs typeface="Courier New" panose="02070309020205020404" pitchFamily="49" charset="0"/>
              </a:rPr>
              <a:t>a.NOME_ID</a:t>
            </a:r>
            <a:r>
              <a:rPr lang="it-IT" b="1" dirty="0">
                <a:solidFill>
                  <a:schemeClr val="tx2"/>
                </a:solidFill>
                <a:latin typeface="Courier New" panose="02070309020205020404" pitchFamily="49" charset="0"/>
                <a:cs typeface="Courier New" panose="02070309020205020404" pitchFamily="49" charset="0"/>
              </a:rPr>
              <a:t>,</a:t>
            </a:r>
          </a:p>
          <a:p>
            <a:r>
              <a:rPr lang="it-IT" b="1" dirty="0">
                <a:solidFill>
                  <a:schemeClr val="tx2"/>
                </a:solidFill>
                <a:latin typeface="Courier New" panose="02070309020205020404" pitchFamily="49" charset="0"/>
                <a:cs typeface="Courier New" panose="02070309020205020404" pitchFamily="49" charset="0"/>
              </a:rPr>
              <a:t>      </a:t>
            </a:r>
            <a:r>
              <a:rPr lang="it-IT" b="1" dirty="0" err="1">
                <a:solidFill>
                  <a:schemeClr val="tx2"/>
                </a:solidFill>
                <a:latin typeface="Courier New" panose="02070309020205020404" pitchFamily="49" charset="0"/>
                <a:cs typeface="Courier New" panose="02070309020205020404" pitchFamily="49" charset="0"/>
              </a:rPr>
              <a:t>n.NOME</a:t>
            </a:r>
            <a:endParaRPr lang="it-IT" b="1" dirty="0">
              <a:solidFill>
                <a:schemeClr val="tx2"/>
              </a:solidFill>
              <a:latin typeface="Courier New" panose="02070309020205020404" pitchFamily="49" charset="0"/>
              <a:cs typeface="Courier New" panose="02070309020205020404" pitchFamily="49" charset="0"/>
            </a:endParaRPr>
          </a:p>
          <a:p>
            <a:r>
              <a:rPr lang="it-IT" b="1" dirty="0">
                <a:solidFill>
                  <a:schemeClr val="accent1"/>
                </a:solidFill>
                <a:latin typeface="Courier New" panose="02070309020205020404" pitchFamily="49" charset="0"/>
                <a:cs typeface="Courier New" panose="02070309020205020404" pitchFamily="49" charset="0"/>
              </a:rPr>
              <a:t> from </a:t>
            </a:r>
            <a:r>
              <a:rPr lang="it-IT" b="1" dirty="0">
                <a:solidFill>
                  <a:schemeClr val="tx2"/>
                </a:solidFill>
                <a:latin typeface="Courier New" panose="02070309020205020404" pitchFamily="49" charset="0"/>
                <a:cs typeface="Courier New" panose="02070309020205020404" pitchFamily="49" charset="0"/>
              </a:rPr>
              <a:t>D10_APPUNTAMENTO a</a:t>
            </a:r>
          </a:p>
          <a:p>
            <a:r>
              <a:rPr lang="it-IT" b="1" dirty="0">
                <a:solidFill>
                  <a:schemeClr val="accent1"/>
                </a:solidFill>
                <a:latin typeface="Courier New" panose="02070309020205020404" pitchFamily="49" charset="0"/>
                <a:cs typeface="Courier New" panose="02070309020205020404" pitchFamily="49" charset="0"/>
              </a:rPr>
              <a:t> join </a:t>
            </a:r>
            <a:r>
              <a:rPr lang="it-IT" b="1" dirty="0">
                <a:solidFill>
                  <a:schemeClr val="tx2"/>
                </a:solidFill>
                <a:latin typeface="Courier New" panose="02070309020205020404" pitchFamily="49" charset="0"/>
                <a:cs typeface="Courier New" panose="02070309020205020404" pitchFamily="49" charset="0"/>
              </a:rPr>
              <a:t>D10_TIPO_APPUNTAMENTO </a:t>
            </a:r>
            <a:r>
              <a:rPr lang="it-IT" b="1" dirty="0" err="1">
                <a:solidFill>
                  <a:schemeClr val="tx2"/>
                </a:solidFill>
                <a:latin typeface="Courier New" panose="02070309020205020404" pitchFamily="49" charset="0"/>
                <a:cs typeface="Courier New" panose="02070309020205020404" pitchFamily="49" charset="0"/>
              </a:rPr>
              <a:t>ta</a:t>
            </a:r>
            <a:endParaRPr lang="it-IT" b="1" dirty="0">
              <a:solidFill>
                <a:schemeClr val="tx2"/>
              </a:solidFill>
              <a:latin typeface="Courier New" panose="02070309020205020404" pitchFamily="49" charset="0"/>
              <a:cs typeface="Courier New" panose="02070309020205020404" pitchFamily="49" charset="0"/>
            </a:endParaRPr>
          </a:p>
          <a:p>
            <a:r>
              <a:rPr lang="it-IT" b="1" dirty="0">
                <a:solidFill>
                  <a:schemeClr val="accent1"/>
                </a:solidFill>
                <a:latin typeface="Courier New" panose="02070309020205020404" pitchFamily="49" charset="0"/>
                <a:cs typeface="Courier New" panose="02070309020205020404" pitchFamily="49" charset="0"/>
              </a:rPr>
              <a:t>   on </a:t>
            </a:r>
            <a:r>
              <a:rPr lang="it-IT" b="1" dirty="0" err="1">
                <a:solidFill>
                  <a:schemeClr val="tx2"/>
                </a:solidFill>
                <a:latin typeface="Courier New" panose="02070309020205020404" pitchFamily="49" charset="0"/>
                <a:cs typeface="Courier New" panose="02070309020205020404" pitchFamily="49" charset="0"/>
              </a:rPr>
              <a:t>a.TIPO_APPUNTAMENTO_ID</a:t>
            </a:r>
            <a:r>
              <a:rPr lang="it-IT" b="1" dirty="0">
                <a:solidFill>
                  <a:schemeClr val="tx2"/>
                </a:solidFill>
                <a:latin typeface="Courier New" panose="02070309020205020404" pitchFamily="49" charset="0"/>
                <a:cs typeface="Courier New" panose="02070309020205020404" pitchFamily="49" charset="0"/>
              </a:rPr>
              <a:t> = </a:t>
            </a:r>
            <a:r>
              <a:rPr lang="it-IT" b="1" dirty="0" err="1">
                <a:solidFill>
                  <a:schemeClr val="tx2"/>
                </a:solidFill>
                <a:latin typeface="Courier New" panose="02070309020205020404" pitchFamily="49" charset="0"/>
                <a:cs typeface="Courier New" panose="02070309020205020404" pitchFamily="49" charset="0"/>
              </a:rPr>
              <a:t>ta.TIPO_APPUNTAMENTO_ID</a:t>
            </a:r>
            <a:endParaRPr lang="it-IT" b="1" dirty="0">
              <a:solidFill>
                <a:schemeClr val="tx2"/>
              </a:solidFill>
              <a:latin typeface="Courier New" panose="02070309020205020404" pitchFamily="49" charset="0"/>
              <a:cs typeface="Courier New" panose="02070309020205020404" pitchFamily="49" charset="0"/>
            </a:endParaRPr>
          </a:p>
          <a:p>
            <a:r>
              <a:rPr lang="it-IT" b="1" dirty="0">
                <a:solidFill>
                  <a:schemeClr val="accent1"/>
                </a:solidFill>
                <a:latin typeface="Courier New" panose="02070309020205020404" pitchFamily="49" charset="0"/>
                <a:cs typeface="Courier New" panose="02070309020205020404" pitchFamily="49" charset="0"/>
              </a:rPr>
              <a:t> join </a:t>
            </a:r>
            <a:r>
              <a:rPr lang="it-IT" b="1" dirty="0">
                <a:solidFill>
                  <a:schemeClr val="tx2"/>
                </a:solidFill>
                <a:latin typeface="Courier New" panose="02070309020205020404" pitchFamily="49" charset="0"/>
                <a:cs typeface="Courier New" panose="02070309020205020404" pitchFamily="49" charset="0"/>
              </a:rPr>
              <a:t>D10_NOME n</a:t>
            </a:r>
          </a:p>
          <a:p>
            <a:r>
              <a:rPr lang="it-IT" b="1" dirty="0">
                <a:solidFill>
                  <a:schemeClr val="accent1"/>
                </a:solidFill>
                <a:latin typeface="Courier New" panose="02070309020205020404" pitchFamily="49" charset="0"/>
                <a:cs typeface="Courier New" panose="02070309020205020404" pitchFamily="49" charset="0"/>
              </a:rPr>
              <a:t>   on </a:t>
            </a:r>
            <a:r>
              <a:rPr lang="it-IT" b="1" dirty="0" err="1">
                <a:solidFill>
                  <a:schemeClr val="tx2"/>
                </a:solidFill>
                <a:latin typeface="Courier New" panose="02070309020205020404" pitchFamily="49" charset="0"/>
                <a:cs typeface="Courier New" panose="02070309020205020404" pitchFamily="49" charset="0"/>
              </a:rPr>
              <a:t>a.NOME_ID</a:t>
            </a:r>
            <a:r>
              <a:rPr lang="it-IT" b="1" dirty="0">
                <a:solidFill>
                  <a:schemeClr val="tx2"/>
                </a:solidFill>
                <a:latin typeface="Courier New" panose="02070309020205020404" pitchFamily="49" charset="0"/>
                <a:cs typeface="Courier New" panose="02070309020205020404" pitchFamily="49" charset="0"/>
              </a:rPr>
              <a:t> = </a:t>
            </a:r>
            <a:r>
              <a:rPr lang="it-IT" b="1" dirty="0" err="1">
                <a:solidFill>
                  <a:schemeClr val="tx2"/>
                </a:solidFill>
                <a:latin typeface="Courier New" panose="02070309020205020404" pitchFamily="49" charset="0"/>
                <a:cs typeface="Courier New" panose="02070309020205020404" pitchFamily="49" charset="0"/>
              </a:rPr>
              <a:t>n.NOME_ID</a:t>
            </a:r>
            <a:endParaRPr lang="it-IT" b="1" dirty="0">
              <a:solidFill>
                <a:schemeClr val="tx2"/>
              </a:solidFill>
              <a:latin typeface="Courier New" panose="02070309020205020404" pitchFamily="49" charset="0"/>
              <a:cs typeface="Courier New" panose="02070309020205020404" pitchFamily="49" charset="0"/>
            </a:endParaRPr>
          </a:p>
        </p:txBody>
      </p:sp>
      <p:sp>
        <p:nvSpPr>
          <p:cNvPr id="14" name="Rettangolo 13">
            <a:extLst>
              <a:ext uri="{FF2B5EF4-FFF2-40B4-BE49-F238E27FC236}">
                <a16:creationId xmlns:a16="http://schemas.microsoft.com/office/drawing/2014/main" id="{CB543C45-B04F-49CF-AA58-2F977DD9250A}"/>
              </a:ext>
            </a:extLst>
          </p:cNvPr>
          <p:cNvSpPr/>
          <p:nvPr/>
        </p:nvSpPr>
        <p:spPr>
          <a:xfrm>
            <a:off x="2145327" y="2618765"/>
            <a:ext cx="3078759" cy="27893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13" name="Rettangolo 12">
            <a:extLst>
              <a:ext uri="{FF2B5EF4-FFF2-40B4-BE49-F238E27FC236}">
                <a16:creationId xmlns:a16="http://schemas.microsoft.com/office/drawing/2014/main" id="{AF26664D-C64C-48F4-B9F1-A6D182283637}"/>
              </a:ext>
            </a:extLst>
          </p:cNvPr>
          <p:cNvSpPr/>
          <p:nvPr/>
        </p:nvSpPr>
        <p:spPr>
          <a:xfrm>
            <a:off x="964734" y="4281181"/>
            <a:ext cx="8086986" cy="53689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2" name="Rettangolo 1">
            <a:extLst>
              <a:ext uri="{FF2B5EF4-FFF2-40B4-BE49-F238E27FC236}">
                <a16:creationId xmlns:a16="http://schemas.microsoft.com/office/drawing/2014/main" id="{6CE3B07E-A476-4332-882A-774EE730CB9A}"/>
              </a:ext>
            </a:extLst>
          </p:cNvPr>
          <p:cNvSpPr/>
          <p:nvPr/>
        </p:nvSpPr>
        <p:spPr>
          <a:xfrm>
            <a:off x="964733" y="3707934"/>
            <a:ext cx="8086987" cy="5368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12" name="Titolo 1">
            <a:extLst>
              <a:ext uri="{FF2B5EF4-FFF2-40B4-BE49-F238E27FC236}">
                <a16:creationId xmlns:a16="http://schemas.microsoft.com/office/drawing/2014/main" id="{D609C85E-46A5-42BF-99D7-B84755629A2A}"/>
              </a:ext>
            </a:extLst>
          </p:cNvPr>
          <p:cNvSpPr txBox="1">
            <a:spLocks/>
          </p:cNvSpPr>
          <p:nvPr/>
        </p:nvSpPr>
        <p:spPr>
          <a:xfrm>
            <a:off x="3800591" y="417736"/>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Join tra Tabelle</a:t>
            </a:r>
          </a:p>
        </p:txBody>
      </p:sp>
      <p:sp>
        <p:nvSpPr>
          <p:cNvPr id="15" name="Rettangolo 14">
            <a:extLst>
              <a:ext uri="{FF2B5EF4-FFF2-40B4-BE49-F238E27FC236}">
                <a16:creationId xmlns:a16="http://schemas.microsoft.com/office/drawing/2014/main" id="{071D8093-95B0-4298-9ED6-30C51E35FE1F}"/>
              </a:ext>
            </a:extLst>
          </p:cNvPr>
          <p:cNvSpPr/>
          <p:nvPr/>
        </p:nvSpPr>
        <p:spPr>
          <a:xfrm>
            <a:off x="2145327" y="3150066"/>
            <a:ext cx="1243825" cy="27893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2213334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13</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Appuntamenti</a:t>
            </a:r>
            <a:endParaRPr lang="x-none" dirty="0">
              <a:latin typeface="Georgia" panose="02040502050405020303" pitchFamily="18" charset="0"/>
            </a:endParaRPr>
          </a:p>
        </p:txBody>
      </p:sp>
    </p:spTree>
    <p:extLst>
      <p:ext uri="{BB962C8B-B14F-4D97-AF65-F5344CB8AC3E}">
        <p14:creationId xmlns:p14="http://schemas.microsoft.com/office/powerpoint/2010/main" val="27500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Creazione Applicativo</a:t>
            </a:r>
          </a:p>
        </p:txBody>
      </p:sp>
      <p:pic>
        <p:nvPicPr>
          <p:cNvPr id="4" name="Immagine 3">
            <a:extLst>
              <a:ext uri="{FF2B5EF4-FFF2-40B4-BE49-F238E27FC236}">
                <a16:creationId xmlns:a16="http://schemas.microsoft.com/office/drawing/2014/main" id="{99EC05BB-A247-4691-9657-5BD7608F9D24}"/>
              </a:ext>
            </a:extLst>
          </p:cNvPr>
          <p:cNvPicPr>
            <a:picLocks noChangeAspect="1"/>
          </p:cNvPicPr>
          <p:nvPr/>
        </p:nvPicPr>
        <p:blipFill>
          <a:blip r:embed="rId2"/>
          <a:stretch>
            <a:fillRect/>
          </a:stretch>
        </p:blipFill>
        <p:spPr>
          <a:xfrm>
            <a:off x="2941067" y="1191491"/>
            <a:ext cx="6168955" cy="4814664"/>
          </a:xfrm>
          <a:prstGeom prst="rect">
            <a:avLst/>
          </a:prstGeom>
        </p:spPr>
      </p:pic>
    </p:spTree>
    <p:extLst>
      <p:ext uri="{BB962C8B-B14F-4D97-AF65-F5344CB8AC3E}">
        <p14:creationId xmlns:p14="http://schemas.microsoft.com/office/powerpoint/2010/main" val="423761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800590" y="417736"/>
            <a:ext cx="4675897" cy="616896"/>
          </a:xfrm>
        </p:spPr>
        <p:txBody>
          <a:bodyPr>
            <a:normAutofit/>
          </a:bodyPr>
          <a:lstStyle/>
          <a:p>
            <a:r>
              <a:rPr lang="it-IT" dirty="0"/>
              <a:t>Creazione Applicativo</a:t>
            </a:r>
          </a:p>
        </p:txBody>
      </p:sp>
      <p:pic>
        <p:nvPicPr>
          <p:cNvPr id="5" name="Immagine 4">
            <a:extLst>
              <a:ext uri="{FF2B5EF4-FFF2-40B4-BE49-F238E27FC236}">
                <a16:creationId xmlns:a16="http://schemas.microsoft.com/office/drawing/2014/main" id="{C2875064-E2D8-4656-ABBB-AA40232375F8}"/>
              </a:ext>
            </a:extLst>
          </p:cNvPr>
          <p:cNvPicPr>
            <a:picLocks noChangeAspect="1"/>
          </p:cNvPicPr>
          <p:nvPr/>
        </p:nvPicPr>
        <p:blipFill>
          <a:blip r:embed="rId2"/>
          <a:stretch>
            <a:fillRect/>
          </a:stretch>
        </p:blipFill>
        <p:spPr>
          <a:xfrm>
            <a:off x="1251527" y="1165559"/>
            <a:ext cx="9981334" cy="4748553"/>
          </a:xfrm>
          <a:prstGeom prst="rect">
            <a:avLst/>
          </a:prstGeom>
        </p:spPr>
      </p:pic>
    </p:spTree>
    <p:extLst>
      <p:ext uri="{BB962C8B-B14F-4D97-AF65-F5344CB8AC3E}">
        <p14:creationId xmlns:p14="http://schemas.microsoft.com/office/powerpoint/2010/main" val="4529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5102919" y="445445"/>
            <a:ext cx="2609446" cy="616896"/>
          </a:xfrm>
        </p:spPr>
        <p:txBody>
          <a:bodyPr>
            <a:normAutofit/>
          </a:bodyPr>
          <a:lstStyle/>
          <a:p>
            <a:r>
              <a:rPr lang="it-IT" dirty="0"/>
              <a:t>Calendario</a:t>
            </a:r>
          </a:p>
        </p:txBody>
      </p:sp>
      <p:pic>
        <p:nvPicPr>
          <p:cNvPr id="4" name="Immagine 3">
            <a:extLst>
              <a:ext uri="{FF2B5EF4-FFF2-40B4-BE49-F238E27FC236}">
                <a16:creationId xmlns:a16="http://schemas.microsoft.com/office/drawing/2014/main" id="{991B1671-05EC-4E06-A913-3B3EFF0866EB}"/>
              </a:ext>
            </a:extLst>
          </p:cNvPr>
          <p:cNvPicPr>
            <a:picLocks noChangeAspect="1"/>
          </p:cNvPicPr>
          <p:nvPr/>
        </p:nvPicPr>
        <p:blipFill>
          <a:blip r:embed="rId2"/>
          <a:stretch>
            <a:fillRect/>
          </a:stretch>
        </p:blipFill>
        <p:spPr>
          <a:xfrm>
            <a:off x="1251527" y="1191109"/>
            <a:ext cx="9685770" cy="4371768"/>
          </a:xfrm>
          <a:prstGeom prst="rect">
            <a:avLst/>
          </a:prstGeom>
        </p:spPr>
      </p:pic>
      <p:sp>
        <p:nvSpPr>
          <p:cNvPr id="6" name="Freccia in giù 5">
            <a:extLst>
              <a:ext uri="{FF2B5EF4-FFF2-40B4-BE49-F238E27FC236}">
                <a16:creationId xmlns:a16="http://schemas.microsoft.com/office/drawing/2014/main" id="{C476B7ED-7FC7-4AC3-9E3C-5D84B5E24796}"/>
              </a:ext>
            </a:extLst>
          </p:cNvPr>
          <p:cNvSpPr/>
          <p:nvPr/>
        </p:nvSpPr>
        <p:spPr>
          <a:xfrm rot="13774634">
            <a:off x="9223906" y="2634350"/>
            <a:ext cx="471055" cy="683491"/>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175672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5102919" y="445445"/>
            <a:ext cx="2609446" cy="616896"/>
          </a:xfrm>
        </p:spPr>
        <p:txBody>
          <a:bodyPr>
            <a:normAutofit/>
          </a:bodyPr>
          <a:lstStyle/>
          <a:p>
            <a:r>
              <a:rPr lang="it-IT" dirty="0"/>
              <a:t>Calendario</a:t>
            </a:r>
          </a:p>
        </p:txBody>
      </p:sp>
      <p:pic>
        <p:nvPicPr>
          <p:cNvPr id="5" name="Immagine 4">
            <a:extLst>
              <a:ext uri="{FF2B5EF4-FFF2-40B4-BE49-F238E27FC236}">
                <a16:creationId xmlns:a16="http://schemas.microsoft.com/office/drawing/2014/main" id="{B5E4B1F0-AB0E-45BA-93AD-B7EA0CB1AC9D}"/>
              </a:ext>
            </a:extLst>
          </p:cNvPr>
          <p:cNvPicPr>
            <a:picLocks noChangeAspect="1"/>
          </p:cNvPicPr>
          <p:nvPr/>
        </p:nvPicPr>
        <p:blipFill>
          <a:blip r:embed="rId2"/>
          <a:stretch>
            <a:fillRect/>
          </a:stretch>
        </p:blipFill>
        <p:spPr>
          <a:xfrm>
            <a:off x="419450" y="1272066"/>
            <a:ext cx="5095278" cy="3894948"/>
          </a:xfrm>
          <a:prstGeom prst="rect">
            <a:avLst/>
          </a:prstGeom>
          <a:ln>
            <a:noFill/>
          </a:ln>
          <a:effectLst>
            <a:outerShdw blurRad="292100" dist="139700" dir="2700000" algn="tl" rotWithShape="0">
              <a:srgbClr val="333333">
                <a:alpha val="65000"/>
              </a:srgbClr>
            </a:outerShdw>
          </a:effectLst>
        </p:spPr>
      </p:pic>
      <p:pic>
        <p:nvPicPr>
          <p:cNvPr id="8" name="Immagine 7">
            <a:extLst>
              <a:ext uri="{FF2B5EF4-FFF2-40B4-BE49-F238E27FC236}">
                <a16:creationId xmlns:a16="http://schemas.microsoft.com/office/drawing/2014/main" id="{FE3D58F3-ED26-4219-87D9-E23AA621D805}"/>
              </a:ext>
            </a:extLst>
          </p:cNvPr>
          <p:cNvPicPr>
            <a:picLocks noChangeAspect="1"/>
          </p:cNvPicPr>
          <p:nvPr/>
        </p:nvPicPr>
        <p:blipFill>
          <a:blip r:embed="rId3"/>
          <a:stretch>
            <a:fillRect/>
          </a:stretch>
        </p:blipFill>
        <p:spPr>
          <a:xfrm>
            <a:off x="3608161" y="2285882"/>
            <a:ext cx="5457378" cy="4149743"/>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0486A2AF-A4EE-47E8-A738-AC8EE73B88B0}"/>
              </a:ext>
            </a:extLst>
          </p:cNvPr>
          <p:cNvPicPr>
            <a:picLocks noChangeAspect="1"/>
          </p:cNvPicPr>
          <p:nvPr/>
        </p:nvPicPr>
        <p:blipFill>
          <a:blip r:embed="rId4"/>
          <a:stretch>
            <a:fillRect/>
          </a:stretch>
        </p:blipFill>
        <p:spPr>
          <a:xfrm>
            <a:off x="6636838" y="1062341"/>
            <a:ext cx="5132537" cy="3894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793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5102919" y="445445"/>
            <a:ext cx="2609446" cy="616896"/>
          </a:xfrm>
        </p:spPr>
        <p:txBody>
          <a:bodyPr>
            <a:normAutofit/>
          </a:bodyPr>
          <a:lstStyle/>
          <a:p>
            <a:r>
              <a:rPr lang="it-IT" dirty="0"/>
              <a:t>Calendario</a:t>
            </a:r>
          </a:p>
        </p:txBody>
      </p:sp>
      <p:pic>
        <p:nvPicPr>
          <p:cNvPr id="4" name="Immagine 3">
            <a:extLst>
              <a:ext uri="{FF2B5EF4-FFF2-40B4-BE49-F238E27FC236}">
                <a16:creationId xmlns:a16="http://schemas.microsoft.com/office/drawing/2014/main" id="{B81887B5-7B9D-45D2-8925-EA9DFC15A180}"/>
              </a:ext>
            </a:extLst>
          </p:cNvPr>
          <p:cNvPicPr>
            <a:picLocks noChangeAspect="1"/>
          </p:cNvPicPr>
          <p:nvPr/>
        </p:nvPicPr>
        <p:blipFill>
          <a:blip r:embed="rId2"/>
          <a:stretch>
            <a:fillRect/>
          </a:stretch>
        </p:blipFill>
        <p:spPr>
          <a:xfrm>
            <a:off x="1375794" y="1062341"/>
            <a:ext cx="9437236" cy="5044338"/>
          </a:xfrm>
          <a:prstGeom prst="rect">
            <a:avLst/>
          </a:prstGeom>
        </p:spPr>
      </p:pic>
      <p:sp>
        <p:nvSpPr>
          <p:cNvPr id="6" name="Freccia in giù 5">
            <a:extLst>
              <a:ext uri="{FF2B5EF4-FFF2-40B4-BE49-F238E27FC236}">
                <a16:creationId xmlns:a16="http://schemas.microsoft.com/office/drawing/2014/main" id="{F5246DBD-7986-48C7-B817-FE4983645FF6}"/>
              </a:ext>
            </a:extLst>
          </p:cNvPr>
          <p:cNvSpPr/>
          <p:nvPr/>
        </p:nvSpPr>
        <p:spPr>
          <a:xfrm rot="5400000">
            <a:off x="9773175" y="3121019"/>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274691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97B82639-DA00-4F30-814D-84F5CE0CB8E1}"/>
              </a:ext>
            </a:extLst>
          </p:cNvPr>
          <p:cNvPicPr>
            <a:picLocks noChangeAspect="1"/>
          </p:cNvPicPr>
          <p:nvPr/>
        </p:nvPicPr>
        <p:blipFill>
          <a:blip r:embed="rId2"/>
          <a:stretch>
            <a:fillRect/>
          </a:stretch>
        </p:blipFill>
        <p:spPr>
          <a:xfrm>
            <a:off x="1111728" y="1041753"/>
            <a:ext cx="9613405" cy="5225059"/>
          </a:xfrm>
          <a:prstGeom prst="rect">
            <a:avLst/>
          </a:prstGeom>
        </p:spPr>
      </p:pic>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2667698" y="445445"/>
            <a:ext cx="6937695" cy="616896"/>
          </a:xfrm>
        </p:spPr>
        <p:txBody>
          <a:bodyPr>
            <a:normAutofit/>
          </a:bodyPr>
          <a:lstStyle/>
          <a:p>
            <a:r>
              <a:rPr lang="it-IT" dirty="0"/>
              <a:t>Calendario – Crea Collegamento</a:t>
            </a:r>
          </a:p>
        </p:txBody>
      </p:sp>
      <p:sp>
        <p:nvSpPr>
          <p:cNvPr id="6" name="Freccia in giù 5">
            <a:extLst>
              <a:ext uri="{FF2B5EF4-FFF2-40B4-BE49-F238E27FC236}">
                <a16:creationId xmlns:a16="http://schemas.microsoft.com/office/drawing/2014/main" id="{F5246DBD-7986-48C7-B817-FE4983645FF6}"/>
              </a:ext>
            </a:extLst>
          </p:cNvPr>
          <p:cNvSpPr/>
          <p:nvPr/>
        </p:nvSpPr>
        <p:spPr>
          <a:xfrm rot="7201191">
            <a:off x="5020810" y="1753614"/>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9" name="Freccia in giù 8">
            <a:extLst>
              <a:ext uri="{FF2B5EF4-FFF2-40B4-BE49-F238E27FC236}">
                <a16:creationId xmlns:a16="http://schemas.microsoft.com/office/drawing/2014/main" id="{8C796D76-FC35-4E79-9FCB-F20A53940E1B}"/>
              </a:ext>
            </a:extLst>
          </p:cNvPr>
          <p:cNvSpPr/>
          <p:nvPr/>
        </p:nvSpPr>
        <p:spPr>
          <a:xfrm rot="14172249">
            <a:off x="8193246" y="3771088"/>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270853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ex-re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02554" y="206231"/>
            <a:ext cx="2792245" cy="2792245"/>
          </a:xfrm>
          <a:prstGeom prst="rect">
            <a:avLst/>
          </a:prstGeom>
        </p:spPr>
      </p:pic>
      <p:sp>
        <p:nvSpPr>
          <p:cNvPr id="8" name="Title 3"/>
          <p:cNvSpPr>
            <a:spLocks noGrp="1"/>
          </p:cNvSpPr>
          <p:nvPr>
            <p:ph type="ctrTitle"/>
          </p:nvPr>
        </p:nvSpPr>
        <p:spPr>
          <a:xfrm>
            <a:off x="313698" y="2791969"/>
            <a:ext cx="11125199" cy="1470025"/>
          </a:xfrm>
        </p:spPr>
        <p:txBody>
          <a:bodyPr/>
          <a:lstStyle/>
          <a:p>
            <a:pPr algn="ctr"/>
            <a:r>
              <a:rPr lang="it-IT" b="1" dirty="0"/>
              <a:t>Corso APEX ODCEC Milano:</a:t>
            </a:r>
            <a:br>
              <a:rPr lang="it-IT" b="1" dirty="0"/>
            </a:br>
            <a:r>
              <a:rPr lang="it-IT" b="1" dirty="0"/>
              <a:t>23-Set-22 - 27-Gen-23</a:t>
            </a:r>
            <a:endParaRPr lang="en-US" b="1" dirty="0"/>
          </a:p>
        </p:txBody>
      </p:sp>
      <p:sp>
        <p:nvSpPr>
          <p:cNvPr id="4" name="Title 3">
            <a:extLst>
              <a:ext uri="{FF2B5EF4-FFF2-40B4-BE49-F238E27FC236}">
                <a16:creationId xmlns:a16="http://schemas.microsoft.com/office/drawing/2014/main" id="{258DB05E-ABCA-4D57-91B9-19E9AA53AFDF}"/>
              </a:ext>
            </a:extLst>
          </p:cNvPr>
          <p:cNvSpPr txBox="1">
            <a:spLocks/>
          </p:cNvSpPr>
          <p:nvPr/>
        </p:nvSpPr>
        <p:spPr>
          <a:xfrm>
            <a:off x="6748273" y="5285232"/>
            <a:ext cx="5586984"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Ing. Roberto Capancioni</a:t>
            </a:r>
            <a:endParaRPr lang="en-US" sz="3200" b="1" dirty="0"/>
          </a:p>
        </p:txBody>
      </p:sp>
      <p:sp>
        <p:nvSpPr>
          <p:cNvPr id="5" name="Title 3">
            <a:extLst>
              <a:ext uri="{FF2B5EF4-FFF2-40B4-BE49-F238E27FC236}">
                <a16:creationId xmlns:a16="http://schemas.microsoft.com/office/drawing/2014/main" id="{14F8B358-9741-4437-A404-A2AE3087B4C7}"/>
              </a:ext>
            </a:extLst>
          </p:cNvPr>
          <p:cNvSpPr txBox="1">
            <a:spLocks/>
          </p:cNvSpPr>
          <p:nvPr/>
        </p:nvSpPr>
        <p:spPr>
          <a:xfrm>
            <a:off x="804671" y="5285232"/>
            <a:ext cx="4329391" cy="58764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pPr algn="ctr"/>
            <a:r>
              <a:rPr lang="it-IT" sz="3200" b="1" dirty="0"/>
              <a:t>28 Ottobre 2022</a:t>
            </a:r>
            <a:endParaRPr lang="en-US" sz="3200" b="1" dirty="0"/>
          </a:p>
        </p:txBody>
      </p:sp>
    </p:spTree>
    <p:extLst>
      <p:ext uri="{BB962C8B-B14F-4D97-AF65-F5344CB8AC3E}">
        <p14:creationId xmlns:p14="http://schemas.microsoft.com/office/powerpoint/2010/main" val="354004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3903293" y="453834"/>
            <a:ext cx="5760823" cy="616896"/>
          </a:xfrm>
        </p:spPr>
        <p:txBody>
          <a:bodyPr>
            <a:normAutofit fontScale="90000"/>
          </a:bodyPr>
          <a:lstStyle/>
          <a:p>
            <a:r>
              <a:rPr lang="it-IT" dirty="0"/>
              <a:t>Calendario – Crea Collegamento</a:t>
            </a:r>
          </a:p>
        </p:txBody>
      </p:sp>
      <p:pic>
        <p:nvPicPr>
          <p:cNvPr id="4" name="Immagine 3">
            <a:extLst>
              <a:ext uri="{FF2B5EF4-FFF2-40B4-BE49-F238E27FC236}">
                <a16:creationId xmlns:a16="http://schemas.microsoft.com/office/drawing/2014/main" id="{A89B59F5-F79C-4F2B-AEFD-A1E41CBB3D29}"/>
              </a:ext>
            </a:extLst>
          </p:cNvPr>
          <p:cNvPicPr>
            <a:picLocks noChangeAspect="1"/>
          </p:cNvPicPr>
          <p:nvPr/>
        </p:nvPicPr>
        <p:blipFill>
          <a:blip r:embed="rId2"/>
          <a:stretch>
            <a:fillRect/>
          </a:stretch>
        </p:blipFill>
        <p:spPr>
          <a:xfrm>
            <a:off x="2321732" y="1300499"/>
            <a:ext cx="4290432" cy="4122777"/>
          </a:xfrm>
          <a:prstGeom prst="rect">
            <a:avLst/>
          </a:prstGeom>
        </p:spPr>
      </p:pic>
      <p:sp>
        <p:nvSpPr>
          <p:cNvPr id="7" name="Rectangle 1">
            <a:extLst>
              <a:ext uri="{FF2B5EF4-FFF2-40B4-BE49-F238E27FC236}">
                <a16:creationId xmlns:a16="http://schemas.microsoft.com/office/drawing/2014/main" id="{82597317-FD95-4BF3-9499-A4A509E17E8E}"/>
              </a:ext>
            </a:extLst>
          </p:cNvPr>
          <p:cNvSpPr>
            <a:spLocks noChangeArrowheads="1"/>
          </p:cNvSpPr>
          <p:nvPr/>
        </p:nvSpPr>
        <p:spPr bwMode="auto">
          <a:xfrm>
            <a:off x="7141912" y="2433851"/>
            <a:ext cx="3788941" cy="471892"/>
          </a:xfrm>
          <a:prstGeom prst="rect">
            <a:avLst/>
          </a:prstGeom>
          <a:solidFill>
            <a:srgbClr val="FEED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0784"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dirty="0">
                <a:ln>
                  <a:noFill/>
                </a:ln>
                <a:solidFill>
                  <a:schemeClr val="tx1"/>
                </a:solidFill>
                <a:effectLst/>
                <a:latin typeface="SFMono-Regular"/>
              </a:rPr>
              <a:t>&amp;APEX$NEW_START_DATE.</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CB72ED2D-BA47-4C07-AF74-D72458C54A26}"/>
              </a:ext>
            </a:extLst>
          </p:cNvPr>
          <p:cNvSpPr>
            <a:spLocks noChangeArrowheads="1"/>
          </p:cNvSpPr>
          <p:nvPr/>
        </p:nvSpPr>
        <p:spPr bwMode="auto">
          <a:xfrm>
            <a:off x="7141912" y="3361887"/>
            <a:ext cx="3788941" cy="471892"/>
          </a:xfrm>
          <a:prstGeom prst="rect">
            <a:avLst/>
          </a:prstGeom>
          <a:solidFill>
            <a:srgbClr val="FEEDC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0784"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400" b="0" i="0" u="none" strike="noStrike" cap="none" normalizeH="0" baseline="0" dirty="0">
                <a:ln>
                  <a:noFill/>
                </a:ln>
                <a:solidFill>
                  <a:schemeClr val="tx1"/>
                </a:solidFill>
                <a:effectLst/>
                <a:latin typeface="SFMono-Regular"/>
              </a:rPr>
              <a:t>&amp;APEX$NEW_END_DATE.</a:t>
            </a:r>
            <a:r>
              <a:rPr kumimoji="0" lang="it-IT" altLang="it-IT" sz="2400" b="0" i="0" u="none" strike="noStrike" cap="none" normalizeH="0" baseline="0" dirty="0">
                <a:ln>
                  <a:noFill/>
                </a:ln>
                <a:solidFill>
                  <a:schemeClr val="tx1"/>
                </a:solidFill>
                <a:effectLst/>
              </a:rPr>
              <a:t> </a:t>
            </a:r>
            <a:endParaRPr kumimoji="0" lang="it-IT" altLang="it-IT" sz="2400" b="0" i="0" u="none" strike="noStrike" cap="none" normalizeH="0" baseline="0" dirty="0">
              <a:ln>
                <a:noFill/>
              </a:ln>
              <a:solidFill>
                <a:schemeClr val="tx1"/>
              </a:solidFill>
              <a:effectLst/>
              <a:latin typeface="Arial" panose="020B0604020202020204" pitchFamily="34" charset="0"/>
            </a:endParaRPr>
          </a:p>
        </p:txBody>
      </p:sp>
      <p:sp>
        <p:nvSpPr>
          <p:cNvPr id="10" name="CasellaDiTesto 9">
            <a:extLst>
              <a:ext uri="{FF2B5EF4-FFF2-40B4-BE49-F238E27FC236}">
                <a16:creationId xmlns:a16="http://schemas.microsoft.com/office/drawing/2014/main" id="{4BBC98DC-3574-476C-9836-22F7D1479317}"/>
              </a:ext>
            </a:extLst>
          </p:cNvPr>
          <p:cNvSpPr txBox="1"/>
          <p:nvPr/>
        </p:nvSpPr>
        <p:spPr>
          <a:xfrm>
            <a:off x="7273255" y="1300499"/>
            <a:ext cx="3788941" cy="616896"/>
          </a:xfrm>
          <a:prstGeom prst="rect">
            <a:avLst/>
          </a:prstGeom>
          <a:noFill/>
        </p:spPr>
        <p:txBody>
          <a:bodyPr wrap="square" lIns="0" tIns="0" rIns="0" bIns="0" rtlCol="0">
            <a:noAutofit/>
          </a:bodyPr>
          <a:lstStyle/>
          <a:p>
            <a:pPr>
              <a:lnSpc>
                <a:spcPct val="90000"/>
              </a:lnSpc>
            </a:pPr>
            <a:r>
              <a:rPr lang="it-IT" sz="3200" dirty="0">
                <a:solidFill>
                  <a:schemeClr val="accent1"/>
                </a:solidFill>
              </a:rPr>
              <a:t>Inserire sia </a:t>
            </a:r>
            <a:r>
              <a:rPr lang="it-IT" sz="3200" b="1" dirty="0">
                <a:solidFill>
                  <a:schemeClr val="accent1"/>
                </a:solidFill>
              </a:rPr>
              <a:t>&amp;</a:t>
            </a:r>
            <a:r>
              <a:rPr lang="it-IT" sz="3200" dirty="0">
                <a:solidFill>
                  <a:schemeClr val="accent1"/>
                </a:solidFill>
              </a:rPr>
              <a:t> che </a:t>
            </a:r>
            <a:r>
              <a:rPr lang="it-IT" sz="3200" b="1" dirty="0">
                <a:solidFill>
                  <a:schemeClr val="accent1"/>
                </a:solidFill>
              </a:rPr>
              <a:t>.</a:t>
            </a:r>
          </a:p>
        </p:txBody>
      </p:sp>
    </p:spTree>
    <p:extLst>
      <p:ext uri="{BB962C8B-B14F-4D97-AF65-F5344CB8AC3E}">
        <p14:creationId xmlns:p14="http://schemas.microsoft.com/office/powerpoint/2010/main" val="40638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fontScale="90000"/>
          </a:bodyPr>
          <a:lstStyle/>
          <a:p>
            <a:r>
              <a:rPr lang="it-IT" dirty="0"/>
              <a:t>Calendario – Formattazione Data ora nella Form</a:t>
            </a:r>
          </a:p>
        </p:txBody>
      </p:sp>
      <p:pic>
        <p:nvPicPr>
          <p:cNvPr id="5" name="Immagine 4">
            <a:extLst>
              <a:ext uri="{FF2B5EF4-FFF2-40B4-BE49-F238E27FC236}">
                <a16:creationId xmlns:a16="http://schemas.microsoft.com/office/drawing/2014/main" id="{117496B5-99F3-4AA6-8E84-450E4430FF54}"/>
              </a:ext>
            </a:extLst>
          </p:cNvPr>
          <p:cNvPicPr>
            <a:picLocks noChangeAspect="1"/>
          </p:cNvPicPr>
          <p:nvPr/>
        </p:nvPicPr>
        <p:blipFill>
          <a:blip r:embed="rId2"/>
          <a:stretch>
            <a:fillRect/>
          </a:stretch>
        </p:blipFill>
        <p:spPr>
          <a:xfrm>
            <a:off x="348332" y="1501305"/>
            <a:ext cx="5746080" cy="2328454"/>
          </a:xfrm>
          <a:prstGeom prst="rect">
            <a:avLst/>
          </a:prstGeom>
          <a:ln>
            <a:noFill/>
          </a:ln>
          <a:effectLst>
            <a:outerShdw blurRad="292100" dist="139700" dir="2700000" algn="tl" rotWithShape="0">
              <a:srgbClr val="333333">
                <a:alpha val="65000"/>
              </a:srgbClr>
            </a:outerShdw>
          </a:effectLst>
        </p:spPr>
      </p:pic>
      <p:sp>
        <p:nvSpPr>
          <p:cNvPr id="9" name="Freccia in giù 8">
            <a:extLst>
              <a:ext uri="{FF2B5EF4-FFF2-40B4-BE49-F238E27FC236}">
                <a16:creationId xmlns:a16="http://schemas.microsoft.com/office/drawing/2014/main" id="{B1BC77AB-51A7-4851-A0C7-77C1E4BD6274}"/>
              </a:ext>
            </a:extLst>
          </p:cNvPr>
          <p:cNvSpPr/>
          <p:nvPr/>
        </p:nvSpPr>
        <p:spPr>
          <a:xfrm rot="14172249">
            <a:off x="4737083" y="2746754"/>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11" name="CasellaDiTesto 10">
            <a:extLst>
              <a:ext uri="{FF2B5EF4-FFF2-40B4-BE49-F238E27FC236}">
                <a16:creationId xmlns:a16="http://schemas.microsoft.com/office/drawing/2014/main" id="{CD74C8BF-387A-4448-9230-F26D568E8D1C}"/>
              </a:ext>
            </a:extLst>
          </p:cNvPr>
          <p:cNvSpPr txBox="1"/>
          <p:nvPr/>
        </p:nvSpPr>
        <p:spPr>
          <a:xfrm>
            <a:off x="6094412" y="2665532"/>
            <a:ext cx="2531378" cy="369332"/>
          </a:xfrm>
          <a:prstGeom prst="rect">
            <a:avLst/>
          </a:prstGeom>
          <a:noFill/>
        </p:spPr>
        <p:txBody>
          <a:bodyPr wrap="square">
            <a:spAutoFit/>
          </a:bodyPr>
          <a:lstStyle/>
          <a:p>
            <a:r>
              <a:rPr lang="it-IT" b="1" dirty="0">
                <a:solidFill>
                  <a:schemeClr val="accent1"/>
                </a:solidFill>
              </a:rPr>
              <a:t>DD/MM/YYYY HH24:MI</a:t>
            </a:r>
          </a:p>
        </p:txBody>
      </p:sp>
      <p:pic>
        <p:nvPicPr>
          <p:cNvPr id="13" name="Immagine 12">
            <a:extLst>
              <a:ext uri="{FF2B5EF4-FFF2-40B4-BE49-F238E27FC236}">
                <a16:creationId xmlns:a16="http://schemas.microsoft.com/office/drawing/2014/main" id="{1CDA7F8C-F507-4026-8858-67FD827BFE93}"/>
              </a:ext>
            </a:extLst>
          </p:cNvPr>
          <p:cNvPicPr>
            <a:picLocks noChangeAspect="1"/>
          </p:cNvPicPr>
          <p:nvPr/>
        </p:nvPicPr>
        <p:blipFill>
          <a:blip r:embed="rId3"/>
          <a:stretch>
            <a:fillRect/>
          </a:stretch>
        </p:blipFill>
        <p:spPr>
          <a:xfrm>
            <a:off x="4454170" y="3429000"/>
            <a:ext cx="7306432" cy="2769409"/>
          </a:xfrm>
          <a:prstGeom prst="rect">
            <a:avLst/>
          </a:prstGeom>
          <a:ln>
            <a:noFill/>
          </a:ln>
          <a:effectLst>
            <a:outerShdw blurRad="292100" dist="139700" dir="2700000" algn="tl" rotWithShape="0">
              <a:srgbClr val="333333">
                <a:alpha val="65000"/>
              </a:srgbClr>
            </a:outerShdw>
          </a:effectLst>
        </p:spPr>
      </p:pic>
      <p:sp>
        <p:nvSpPr>
          <p:cNvPr id="14" name="Freccia in giù 13">
            <a:extLst>
              <a:ext uri="{FF2B5EF4-FFF2-40B4-BE49-F238E27FC236}">
                <a16:creationId xmlns:a16="http://schemas.microsoft.com/office/drawing/2014/main" id="{263B8743-AEFA-4B30-BA82-EE3105EFF158}"/>
              </a:ext>
            </a:extLst>
          </p:cNvPr>
          <p:cNvSpPr/>
          <p:nvPr/>
        </p:nvSpPr>
        <p:spPr>
          <a:xfrm rot="14172249">
            <a:off x="10199715" y="5399072"/>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65021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Altezza Pagina Form</a:t>
            </a:r>
          </a:p>
        </p:txBody>
      </p:sp>
      <p:pic>
        <p:nvPicPr>
          <p:cNvPr id="4" name="Immagine 3">
            <a:extLst>
              <a:ext uri="{FF2B5EF4-FFF2-40B4-BE49-F238E27FC236}">
                <a16:creationId xmlns:a16="http://schemas.microsoft.com/office/drawing/2014/main" id="{2F8B27E7-9875-4CAD-8135-90EEE913994E}"/>
              </a:ext>
            </a:extLst>
          </p:cNvPr>
          <p:cNvPicPr>
            <a:picLocks noChangeAspect="1"/>
          </p:cNvPicPr>
          <p:nvPr/>
        </p:nvPicPr>
        <p:blipFill>
          <a:blip r:embed="rId2"/>
          <a:stretch>
            <a:fillRect/>
          </a:stretch>
        </p:blipFill>
        <p:spPr>
          <a:xfrm>
            <a:off x="1154448" y="1206572"/>
            <a:ext cx="9554682" cy="4444170"/>
          </a:xfrm>
          <a:prstGeom prst="rect">
            <a:avLst/>
          </a:prstGeom>
        </p:spPr>
      </p:pic>
      <p:sp>
        <p:nvSpPr>
          <p:cNvPr id="14" name="Freccia in giù 13">
            <a:extLst>
              <a:ext uri="{FF2B5EF4-FFF2-40B4-BE49-F238E27FC236}">
                <a16:creationId xmlns:a16="http://schemas.microsoft.com/office/drawing/2014/main" id="{263B8743-AEFA-4B30-BA82-EE3105EFF158}"/>
              </a:ext>
            </a:extLst>
          </p:cNvPr>
          <p:cNvSpPr/>
          <p:nvPr/>
        </p:nvSpPr>
        <p:spPr>
          <a:xfrm rot="14172249">
            <a:off x="8639364" y="5291484"/>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228806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Modifica Collegamento</a:t>
            </a:r>
          </a:p>
        </p:txBody>
      </p:sp>
      <p:pic>
        <p:nvPicPr>
          <p:cNvPr id="7" name="Immagine 6">
            <a:extLst>
              <a:ext uri="{FF2B5EF4-FFF2-40B4-BE49-F238E27FC236}">
                <a16:creationId xmlns:a16="http://schemas.microsoft.com/office/drawing/2014/main" id="{F0D40F96-DE87-45EE-BE3D-24022D853BB5}"/>
              </a:ext>
            </a:extLst>
          </p:cNvPr>
          <p:cNvPicPr>
            <a:picLocks noChangeAspect="1"/>
          </p:cNvPicPr>
          <p:nvPr/>
        </p:nvPicPr>
        <p:blipFill>
          <a:blip r:embed="rId2"/>
          <a:stretch>
            <a:fillRect/>
          </a:stretch>
        </p:blipFill>
        <p:spPr>
          <a:xfrm>
            <a:off x="755009" y="1303865"/>
            <a:ext cx="10058400" cy="4330871"/>
          </a:xfrm>
          <a:prstGeom prst="rect">
            <a:avLst/>
          </a:prstGeom>
        </p:spPr>
      </p:pic>
      <p:sp>
        <p:nvSpPr>
          <p:cNvPr id="14" name="Freccia in giù 13">
            <a:extLst>
              <a:ext uri="{FF2B5EF4-FFF2-40B4-BE49-F238E27FC236}">
                <a16:creationId xmlns:a16="http://schemas.microsoft.com/office/drawing/2014/main" id="{263B8743-AEFA-4B30-BA82-EE3105EFF158}"/>
              </a:ext>
            </a:extLst>
          </p:cNvPr>
          <p:cNvSpPr/>
          <p:nvPr/>
        </p:nvSpPr>
        <p:spPr>
          <a:xfrm rot="14172249">
            <a:off x="8186359" y="4633019"/>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166731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Modifica Collegamento</a:t>
            </a:r>
          </a:p>
        </p:txBody>
      </p:sp>
      <p:pic>
        <p:nvPicPr>
          <p:cNvPr id="5" name="Immagine 4">
            <a:extLst>
              <a:ext uri="{FF2B5EF4-FFF2-40B4-BE49-F238E27FC236}">
                <a16:creationId xmlns:a16="http://schemas.microsoft.com/office/drawing/2014/main" id="{AD91EF63-EB80-4D2E-ADD6-68BDCF294892}"/>
              </a:ext>
            </a:extLst>
          </p:cNvPr>
          <p:cNvPicPr>
            <a:picLocks noChangeAspect="1"/>
          </p:cNvPicPr>
          <p:nvPr/>
        </p:nvPicPr>
        <p:blipFill>
          <a:blip r:embed="rId2"/>
          <a:stretch>
            <a:fillRect/>
          </a:stretch>
        </p:blipFill>
        <p:spPr>
          <a:xfrm>
            <a:off x="3348175" y="1658155"/>
            <a:ext cx="4084674" cy="3970364"/>
          </a:xfrm>
          <a:prstGeom prst="rect">
            <a:avLst/>
          </a:prstGeom>
        </p:spPr>
      </p:pic>
    </p:spTree>
    <p:extLst>
      <p:ext uri="{BB962C8B-B14F-4D97-AF65-F5344CB8AC3E}">
        <p14:creationId xmlns:p14="http://schemas.microsoft.com/office/powerpoint/2010/main" val="274160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Trascinamento Selezione</a:t>
            </a:r>
          </a:p>
        </p:txBody>
      </p:sp>
      <p:pic>
        <p:nvPicPr>
          <p:cNvPr id="4" name="Immagine 3">
            <a:extLst>
              <a:ext uri="{FF2B5EF4-FFF2-40B4-BE49-F238E27FC236}">
                <a16:creationId xmlns:a16="http://schemas.microsoft.com/office/drawing/2014/main" id="{824E1184-F58C-4F23-B8CE-18B711A72C07}"/>
              </a:ext>
            </a:extLst>
          </p:cNvPr>
          <p:cNvPicPr>
            <a:picLocks noChangeAspect="1"/>
          </p:cNvPicPr>
          <p:nvPr/>
        </p:nvPicPr>
        <p:blipFill>
          <a:blip r:embed="rId2"/>
          <a:stretch>
            <a:fillRect/>
          </a:stretch>
        </p:blipFill>
        <p:spPr>
          <a:xfrm>
            <a:off x="947956" y="981413"/>
            <a:ext cx="10007687" cy="5122332"/>
          </a:xfrm>
          <a:prstGeom prst="rect">
            <a:avLst/>
          </a:prstGeom>
        </p:spPr>
      </p:pic>
      <p:sp>
        <p:nvSpPr>
          <p:cNvPr id="6" name="Freccia in giù 5">
            <a:extLst>
              <a:ext uri="{FF2B5EF4-FFF2-40B4-BE49-F238E27FC236}">
                <a16:creationId xmlns:a16="http://schemas.microsoft.com/office/drawing/2014/main" id="{BAF299E0-31A5-4B2A-8258-6E19A1D5B5A7}"/>
              </a:ext>
            </a:extLst>
          </p:cNvPr>
          <p:cNvSpPr/>
          <p:nvPr/>
        </p:nvSpPr>
        <p:spPr>
          <a:xfrm rot="16200000">
            <a:off x="8136027" y="4578027"/>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
        <p:nvSpPr>
          <p:cNvPr id="7" name="Freccia in giù 6">
            <a:extLst>
              <a:ext uri="{FF2B5EF4-FFF2-40B4-BE49-F238E27FC236}">
                <a16:creationId xmlns:a16="http://schemas.microsoft.com/office/drawing/2014/main" id="{17F5D9BE-8E7E-43C2-BAE4-D633D7179124}"/>
              </a:ext>
            </a:extLst>
          </p:cNvPr>
          <p:cNvSpPr/>
          <p:nvPr/>
        </p:nvSpPr>
        <p:spPr>
          <a:xfrm rot="16200000">
            <a:off x="8136027" y="5034764"/>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32666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Trascinamento Selezione</a:t>
            </a:r>
          </a:p>
        </p:txBody>
      </p:sp>
      <p:sp>
        <p:nvSpPr>
          <p:cNvPr id="10" name="CasellaDiTesto 9">
            <a:extLst>
              <a:ext uri="{FF2B5EF4-FFF2-40B4-BE49-F238E27FC236}">
                <a16:creationId xmlns:a16="http://schemas.microsoft.com/office/drawing/2014/main" id="{B026BF2D-DCD0-4990-9A2C-61EE5E8B70EB}"/>
              </a:ext>
            </a:extLst>
          </p:cNvPr>
          <p:cNvSpPr txBox="1"/>
          <p:nvPr/>
        </p:nvSpPr>
        <p:spPr>
          <a:xfrm>
            <a:off x="3755877" y="1706589"/>
            <a:ext cx="7944373" cy="3693319"/>
          </a:xfrm>
          <a:prstGeom prst="rect">
            <a:avLst/>
          </a:prstGeom>
          <a:noFill/>
        </p:spPr>
        <p:txBody>
          <a:bodyPr wrap="square">
            <a:spAutoFit/>
          </a:bodyPr>
          <a:lstStyle/>
          <a:p>
            <a:r>
              <a:rPr lang="it-IT" dirty="0" err="1"/>
              <a:t>begin</a:t>
            </a:r>
            <a:endParaRPr lang="it-IT" dirty="0"/>
          </a:p>
          <a:p>
            <a:r>
              <a:rPr lang="it-IT" dirty="0"/>
              <a:t>    update </a:t>
            </a:r>
            <a:r>
              <a:rPr lang="it-IT" b="1" dirty="0">
                <a:solidFill>
                  <a:schemeClr val="accent1"/>
                </a:solidFill>
              </a:rPr>
              <a:t>projects</a:t>
            </a:r>
          </a:p>
          <a:p>
            <a:r>
              <a:rPr lang="it-IT" dirty="0"/>
              <a:t>       set </a:t>
            </a:r>
            <a:r>
              <a:rPr lang="it-IT" b="1" dirty="0" err="1">
                <a:solidFill>
                  <a:schemeClr val="accent1"/>
                </a:solidFill>
              </a:rPr>
              <a:t>start_date</a:t>
            </a:r>
            <a:r>
              <a:rPr lang="it-IT" b="1" dirty="0">
                <a:solidFill>
                  <a:schemeClr val="accent1"/>
                </a:solidFill>
              </a:rPr>
              <a:t> </a:t>
            </a:r>
            <a:r>
              <a:rPr lang="it-IT" dirty="0"/>
              <a:t>= </a:t>
            </a:r>
            <a:r>
              <a:rPr lang="it-IT" dirty="0" err="1"/>
              <a:t>to_date</a:t>
            </a:r>
            <a:r>
              <a:rPr lang="it-IT" dirty="0"/>
              <a:t>(:APEX$NEW_START_DATE, 'YYYYMMDDHH24MISS'),</a:t>
            </a:r>
          </a:p>
          <a:p>
            <a:r>
              <a:rPr lang="it-IT" dirty="0"/>
              <a:t>           </a:t>
            </a:r>
            <a:r>
              <a:rPr lang="it-IT" b="1" dirty="0" err="1">
                <a:solidFill>
                  <a:schemeClr val="accent1"/>
                </a:solidFill>
              </a:rPr>
              <a:t>end_date</a:t>
            </a:r>
            <a:r>
              <a:rPr lang="it-IT" b="1" dirty="0">
                <a:solidFill>
                  <a:schemeClr val="accent1"/>
                </a:solidFill>
              </a:rPr>
              <a:t> </a:t>
            </a:r>
            <a:r>
              <a:rPr lang="it-IT" dirty="0"/>
              <a:t>= </a:t>
            </a:r>
            <a:r>
              <a:rPr lang="it-IT" dirty="0" err="1"/>
              <a:t>to_date</a:t>
            </a:r>
            <a:r>
              <a:rPr lang="it-IT" dirty="0"/>
              <a:t>(:APEX$NEW_END_DATE, 'YYYYMMDDHH24MISS')</a:t>
            </a:r>
          </a:p>
          <a:p>
            <a:r>
              <a:rPr lang="it-IT" dirty="0"/>
              <a:t>     </a:t>
            </a:r>
            <a:r>
              <a:rPr lang="it-IT" dirty="0" err="1"/>
              <a:t>where</a:t>
            </a:r>
            <a:r>
              <a:rPr lang="it-IT" dirty="0"/>
              <a:t> id = :APEX$PK_VALUE;</a:t>
            </a:r>
          </a:p>
          <a:p>
            <a:r>
              <a:rPr lang="it-IT" dirty="0"/>
              <a:t>end;</a:t>
            </a:r>
          </a:p>
          <a:p>
            <a:endParaRPr lang="it-IT" dirty="0"/>
          </a:p>
          <a:p>
            <a:r>
              <a:rPr lang="it-IT" dirty="0" err="1"/>
              <a:t>begin</a:t>
            </a:r>
            <a:endParaRPr lang="it-IT" dirty="0"/>
          </a:p>
          <a:p>
            <a:r>
              <a:rPr lang="it-IT" dirty="0"/>
              <a:t>    update </a:t>
            </a:r>
            <a:r>
              <a:rPr lang="it-IT" b="1" dirty="0">
                <a:solidFill>
                  <a:schemeClr val="accent1"/>
                </a:solidFill>
              </a:rPr>
              <a:t>d10_appuntamento</a:t>
            </a:r>
          </a:p>
          <a:p>
            <a:r>
              <a:rPr lang="it-IT" dirty="0"/>
              <a:t>       set </a:t>
            </a:r>
            <a:r>
              <a:rPr lang="it-IT" b="1" dirty="0" err="1">
                <a:solidFill>
                  <a:schemeClr val="accent1"/>
                </a:solidFill>
              </a:rPr>
              <a:t>data_inizio</a:t>
            </a:r>
            <a:r>
              <a:rPr lang="it-IT" b="1" dirty="0">
                <a:solidFill>
                  <a:schemeClr val="accent1"/>
                </a:solidFill>
              </a:rPr>
              <a:t> </a:t>
            </a:r>
            <a:r>
              <a:rPr lang="it-IT" dirty="0"/>
              <a:t>= </a:t>
            </a:r>
            <a:r>
              <a:rPr lang="it-IT" dirty="0" err="1"/>
              <a:t>to_date</a:t>
            </a:r>
            <a:r>
              <a:rPr lang="it-IT" dirty="0"/>
              <a:t>(:APEX$NEW_START_DATE, 'YYYYMMDDHH24MISS'),</a:t>
            </a:r>
          </a:p>
          <a:p>
            <a:r>
              <a:rPr lang="it-IT" dirty="0"/>
              <a:t>           </a:t>
            </a:r>
            <a:r>
              <a:rPr lang="it-IT" b="1" dirty="0" err="1">
                <a:solidFill>
                  <a:schemeClr val="accent1"/>
                </a:solidFill>
              </a:rPr>
              <a:t>data_fine</a:t>
            </a:r>
            <a:r>
              <a:rPr lang="it-IT" b="1" dirty="0">
                <a:solidFill>
                  <a:schemeClr val="accent1"/>
                </a:solidFill>
              </a:rPr>
              <a:t> </a:t>
            </a:r>
            <a:r>
              <a:rPr lang="it-IT" dirty="0"/>
              <a:t>= </a:t>
            </a:r>
            <a:r>
              <a:rPr lang="it-IT" dirty="0" err="1"/>
              <a:t>to_date</a:t>
            </a:r>
            <a:r>
              <a:rPr lang="it-IT" dirty="0"/>
              <a:t>(:APEX$NEW_END_DATE, 'YYYYMMDDHH24MISS')</a:t>
            </a:r>
          </a:p>
          <a:p>
            <a:r>
              <a:rPr lang="it-IT" dirty="0"/>
              <a:t>     </a:t>
            </a:r>
            <a:r>
              <a:rPr lang="it-IT" dirty="0" err="1"/>
              <a:t>where</a:t>
            </a:r>
            <a:r>
              <a:rPr lang="it-IT" dirty="0"/>
              <a:t> id = :APEX$PK_VALUE;</a:t>
            </a:r>
          </a:p>
          <a:p>
            <a:r>
              <a:rPr lang="it-IT" dirty="0"/>
              <a:t>end;</a:t>
            </a:r>
          </a:p>
        </p:txBody>
      </p:sp>
      <p:sp>
        <p:nvSpPr>
          <p:cNvPr id="11" name="Rettangolo 10">
            <a:extLst>
              <a:ext uri="{FF2B5EF4-FFF2-40B4-BE49-F238E27FC236}">
                <a16:creationId xmlns:a16="http://schemas.microsoft.com/office/drawing/2014/main" id="{6BF3AD11-3820-4422-98DC-CF5DF3369DB7}"/>
              </a:ext>
            </a:extLst>
          </p:cNvPr>
          <p:cNvSpPr/>
          <p:nvPr/>
        </p:nvSpPr>
        <p:spPr>
          <a:xfrm>
            <a:off x="846033" y="2290273"/>
            <a:ext cx="2204815" cy="61689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it-IT" dirty="0"/>
              <a:t>ESEMPIO</a:t>
            </a:r>
          </a:p>
        </p:txBody>
      </p:sp>
      <p:sp>
        <p:nvSpPr>
          <p:cNvPr id="12" name="Rettangolo 11">
            <a:extLst>
              <a:ext uri="{FF2B5EF4-FFF2-40B4-BE49-F238E27FC236}">
                <a16:creationId xmlns:a16="http://schemas.microsoft.com/office/drawing/2014/main" id="{F490C455-1691-4994-8DB8-446B5AB766AA}"/>
              </a:ext>
            </a:extLst>
          </p:cNvPr>
          <p:cNvSpPr/>
          <p:nvPr/>
        </p:nvSpPr>
        <p:spPr>
          <a:xfrm>
            <a:off x="938612" y="4126712"/>
            <a:ext cx="2204815" cy="61689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it-IT" dirty="0"/>
              <a:t>MODIFICATO </a:t>
            </a:r>
          </a:p>
        </p:txBody>
      </p:sp>
    </p:spTree>
    <p:extLst>
      <p:ext uri="{BB962C8B-B14F-4D97-AF65-F5344CB8AC3E}">
        <p14:creationId xmlns:p14="http://schemas.microsoft.com/office/powerpoint/2010/main" val="420640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C2BA784-3392-42A7-8D71-FA0836A0358F}"/>
              </a:ext>
            </a:extLst>
          </p:cNvPr>
          <p:cNvPicPr>
            <a:picLocks noChangeAspect="1"/>
          </p:cNvPicPr>
          <p:nvPr/>
        </p:nvPicPr>
        <p:blipFill>
          <a:blip r:embed="rId2"/>
          <a:stretch>
            <a:fillRect/>
          </a:stretch>
        </p:blipFill>
        <p:spPr>
          <a:xfrm>
            <a:off x="5691929" y="1215199"/>
            <a:ext cx="6124163" cy="4114955"/>
          </a:xfrm>
          <a:prstGeom prst="rect">
            <a:avLst/>
          </a:prstGeom>
        </p:spPr>
      </p:pic>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Aggiungiamo informazioni</a:t>
            </a:r>
          </a:p>
        </p:txBody>
      </p:sp>
      <p:sp>
        <p:nvSpPr>
          <p:cNvPr id="7" name="CasellaDiTesto 6">
            <a:extLst>
              <a:ext uri="{FF2B5EF4-FFF2-40B4-BE49-F238E27FC236}">
                <a16:creationId xmlns:a16="http://schemas.microsoft.com/office/drawing/2014/main" id="{F2C91E67-4EF8-4597-90A5-EFB241F5590C}"/>
              </a:ext>
            </a:extLst>
          </p:cNvPr>
          <p:cNvSpPr txBox="1"/>
          <p:nvPr/>
        </p:nvSpPr>
        <p:spPr>
          <a:xfrm>
            <a:off x="639759" y="1215199"/>
            <a:ext cx="4947309" cy="4247317"/>
          </a:xfrm>
          <a:prstGeom prst="rect">
            <a:avLst/>
          </a:prstGeom>
          <a:noFill/>
        </p:spPr>
        <p:txBody>
          <a:bodyPr wrap="square">
            <a:spAutoFit/>
          </a:bodyPr>
          <a:lstStyle/>
          <a:p>
            <a:r>
              <a:rPr lang="it-IT" b="1" dirty="0" err="1">
                <a:solidFill>
                  <a:schemeClr val="accent1"/>
                </a:solidFill>
                <a:latin typeface="Courier New" panose="02070309020205020404" pitchFamily="49" charset="0"/>
                <a:cs typeface="Courier New" panose="02070309020205020404" pitchFamily="49" charset="0"/>
              </a:rPr>
              <a:t>select</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a.ID,</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a.DATA_INIZIO</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a.DATA_FINE</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a.DESCRIZIONE</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a.TIPO_APPUNTAMENTO_ID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ta.TIPO_APPUNTAMENTO</a:t>
            </a:r>
            <a:r>
              <a:rPr lang="it-IT" b="1" dirty="0">
                <a:latin typeface="Courier New" panose="02070309020205020404" pitchFamily="49" charset="0"/>
                <a:cs typeface="Courier New" panose="02070309020205020404" pitchFamily="49" charset="0"/>
              </a:rPr>
              <a:t>, </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a.NOME_ID</a:t>
            </a:r>
            <a:r>
              <a:rPr lang="it-IT" b="1" dirty="0">
                <a:latin typeface="Courier New" panose="02070309020205020404" pitchFamily="49" charset="0"/>
                <a:cs typeface="Courier New" panose="02070309020205020404" pitchFamily="49" charset="0"/>
              </a:rPr>
              <a:t>,</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n.NOME</a:t>
            </a:r>
            <a:endParaRPr lang="it-IT" b="1" dirty="0">
              <a:latin typeface="Courier New" panose="02070309020205020404" pitchFamily="49" charset="0"/>
              <a:cs typeface="Courier New" panose="02070309020205020404" pitchFamily="49" charset="0"/>
            </a:endParaRPr>
          </a:p>
          <a:p>
            <a:r>
              <a:rPr lang="it-IT" b="1" dirty="0">
                <a:latin typeface="Courier New" panose="02070309020205020404" pitchFamily="49" charset="0"/>
                <a:cs typeface="Courier New" panose="02070309020205020404" pitchFamily="49" charset="0"/>
              </a:rPr>
              <a:t> </a:t>
            </a:r>
            <a:r>
              <a:rPr lang="it-IT" b="1" dirty="0">
                <a:solidFill>
                  <a:schemeClr val="accent1"/>
                </a:solidFill>
                <a:latin typeface="Courier New" panose="02070309020205020404" pitchFamily="49" charset="0"/>
                <a:cs typeface="Courier New" panose="02070309020205020404" pitchFamily="49" charset="0"/>
              </a:rPr>
              <a:t>from</a:t>
            </a:r>
            <a:r>
              <a:rPr lang="it-IT" b="1" dirty="0">
                <a:latin typeface="Courier New" panose="02070309020205020404" pitchFamily="49" charset="0"/>
                <a:cs typeface="Courier New" panose="02070309020205020404" pitchFamily="49" charset="0"/>
              </a:rPr>
              <a:t> D10_APPUNTAMENTO a</a:t>
            </a:r>
          </a:p>
          <a:p>
            <a:r>
              <a:rPr lang="it-IT" b="1" dirty="0">
                <a:latin typeface="Courier New" panose="02070309020205020404" pitchFamily="49" charset="0"/>
                <a:cs typeface="Courier New" panose="02070309020205020404" pitchFamily="49" charset="0"/>
              </a:rPr>
              <a:t> </a:t>
            </a:r>
            <a:r>
              <a:rPr lang="it-IT" b="1" dirty="0">
                <a:solidFill>
                  <a:schemeClr val="accent1"/>
                </a:solidFill>
                <a:latin typeface="Courier New" panose="02070309020205020404" pitchFamily="49" charset="0"/>
                <a:cs typeface="Courier New" panose="02070309020205020404" pitchFamily="49" charset="0"/>
              </a:rPr>
              <a:t>join</a:t>
            </a:r>
            <a:r>
              <a:rPr lang="it-IT" b="1" dirty="0">
                <a:latin typeface="Courier New" panose="02070309020205020404" pitchFamily="49" charset="0"/>
                <a:cs typeface="Courier New" panose="02070309020205020404" pitchFamily="49" charset="0"/>
              </a:rPr>
              <a:t> D10_TIPO_APPUNTAMENTO </a:t>
            </a:r>
            <a:r>
              <a:rPr lang="it-IT" b="1" dirty="0" err="1">
                <a:latin typeface="Courier New" panose="02070309020205020404" pitchFamily="49" charset="0"/>
                <a:cs typeface="Courier New" panose="02070309020205020404" pitchFamily="49" charset="0"/>
              </a:rPr>
              <a:t>ta</a:t>
            </a:r>
            <a:endParaRPr lang="it-IT" b="1" dirty="0">
              <a:latin typeface="Courier New" panose="02070309020205020404" pitchFamily="49" charset="0"/>
              <a:cs typeface="Courier New" panose="02070309020205020404" pitchFamily="49" charset="0"/>
            </a:endParaRPr>
          </a:p>
          <a:p>
            <a:r>
              <a:rPr lang="it-IT" b="1" dirty="0">
                <a:latin typeface="Courier New" panose="02070309020205020404" pitchFamily="49" charset="0"/>
                <a:cs typeface="Courier New" panose="02070309020205020404" pitchFamily="49" charset="0"/>
              </a:rPr>
              <a:t>   </a:t>
            </a:r>
            <a:r>
              <a:rPr lang="it-IT" b="1" dirty="0">
                <a:solidFill>
                  <a:schemeClr val="accent1"/>
                </a:solidFill>
                <a:latin typeface="Courier New" panose="02070309020205020404" pitchFamily="49" charset="0"/>
                <a:cs typeface="Courier New" panose="02070309020205020404" pitchFamily="49" charset="0"/>
              </a:rPr>
              <a:t>on</a:t>
            </a:r>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a.TIPO_APPUNTAMENTO_ID</a:t>
            </a:r>
            <a:r>
              <a:rPr lang="it-IT" b="1" dirty="0">
                <a:latin typeface="Courier New" panose="02070309020205020404" pitchFamily="49" charset="0"/>
                <a:cs typeface="Courier New" panose="02070309020205020404" pitchFamily="49" charset="0"/>
              </a:rPr>
              <a:t> = </a:t>
            </a:r>
          </a:p>
          <a:p>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ta.TIPO_APPUNTAMENTO_ID</a:t>
            </a:r>
            <a:endParaRPr lang="it-IT" b="1" dirty="0">
              <a:latin typeface="Courier New" panose="02070309020205020404" pitchFamily="49" charset="0"/>
              <a:cs typeface="Courier New" panose="02070309020205020404" pitchFamily="49" charset="0"/>
            </a:endParaRPr>
          </a:p>
          <a:p>
            <a:r>
              <a:rPr lang="it-IT" b="1" dirty="0">
                <a:latin typeface="Courier New" panose="02070309020205020404" pitchFamily="49" charset="0"/>
                <a:cs typeface="Courier New" panose="02070309020205020404" pitchFamily="49" charset="0"/>
              </a:rPr>
              <a:t> </a:t>
            </a:r>
            <a:r>
              <a:rPr lang="it-IT" b="1" dirty="0">
                <a:solidFill>
                  <a:schemeClr val="accent1"/>
                </a:solidFill>
                <a:latin typeface="Courier New" panose="02070309020205020404" pitchFamily="49" charset="0"/>
                <a:cs typeface="Courier New" panose="02070309020205020404" pitchFamily="49" charset="0"/>
              </a:rPr>
              <a:t>join</a:t>
            </a:r>
            <a:r>
              <a:rPr lang="it-IT" b="1" dirty="0">
                <a:latin typeface="Courier New" panose="02070309020205020404" pitchFamily="49" charset="0"/>
                <a:cs typeface="Courier New" panose="02070309020205020404" pitchFamily="49" charset="0"/>
              </a:rPr>
              <a:t> D10_NOME n</a:t>
            </a:r>
          </a:p>
          <a:p>
            <a:r>
              <a:rPr lang="it-IT" b="1" dirty="0">
                <a:latin typeface="Courier New" panose="02070309020205020404" pitchFamily="49" charset="0"/>
                <a:cs typeface="Courier New" panose="02070309020205020404" pitchFamily="49" charset="0"/>
              </a:rPr>
              <a:t>   </a:t>
            </a:r>
            <a:r>
              <a:rPr lang="it-IT" b="1" dirty="0">
                <a:solidFill>
                  <a:schemeClr val="accent1"/>
                </a:solidFill>
                <a:latin typeface="Courier New" panose="02070309020205020404" pitchFamily="49" charset="0"/>
                <a:cs typeface="Courier New" panose="02070309020205020404" pitchFamily="49" charset="0"/>
              </a:rPr>
              <a:t>on</a:t>
            </a:r>
            <a:r>
              <a:rPr lang="it-IT" b="1" dirty="0">
                <a:latin typeface="Courier New" panose="02070309020205020404" pitchFamily="49" charset="0"/>
                <a:cs typeface="Courier New" panose="02070309020205020404" pitchFamily="49" charset="0"/>
              </a:rPr>
              <a:t> </a:t>
            </a:r>
            <a:r>
              <a:rPr lang="it-IT" b="1" dirty="0" err="1">
                <a:latin typeface="Courier New" panose="02070309020205020404" pitchFamily="49" charset="0"/>
                <a:cs typeface="Courier New" panose="02070309020205020404" pitchFamily="49" charset="0"/>
              </a:rPr>
              <a:t>a.NOME_ID</a:t>
            </a:r>
            <a:r>
              <a:rPr lang="it-IT" b="1" dirty="0">
                <a:latin typeface="Courier New" panose="02070309020205020404" pitchFamily="49" charset="0"/>
                <a:cs typeface="Courier New" panose="02070309020205020404" pitchFamily="49" charset="0"/>
              </a:rPr>
              <a:t> = </a:t>
            </a:r>
            <a:r>
              <a:rPr lang="it-IT" b="1" dirty="0" err="1">
                <a:latin typeface="Courier New" panose="02070309020205020404" pitchFamily="49" charset="0"/>
                <a:cs typeface="Courier New" panose="02070309020205020404" pitchFamily="49" charset="0"/>
              </a:rPr>
              <a:t>n.NOME_ID</a:t>
            </a:r>
            <a:endParaRPr lang="it-IT"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880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Aggiungiamo informazioni</a:t>
            </a:r>
          </a:p>
        </p:txBody>
      </p:sp>
      <p:pic>
        <p:nvPicPr>
          <p:cNvPr id="4" name="Immagine 3">
            <a:extLst>
              <a:ext uri="{FF2B5EF4-FFF2-40B4-BE49-F238E27FC236}">
                <a16:creationId xmlns:a16="http://schemas.microsoft.com/office/drawing/2014/main" id="{D1FD1E19-8E57-42A6-9375-54D080BD630A}"/>
              </a:ext>
            </a:extLst>
          </p:cNvPr>
          <p:cNvPicPr>
            <a:picLocks noChangeAspect="1"/>
          </p:cNvPicPr>
          <p:nvPr/>
        </p:nvPicPr>
        <p:blipFill>
          <a:blip r:embed="rId2"/>
          <a:stretch>
            <a:fillRect/>
          </a:stretch>
        </p:blipFill>
        <p:spPr>
          <a:xfrm>
            <a:off x="1481626" y="1536128"/>
            <a:ext cx="3101609" cy="4054191"/>
          </a:xfrm>
          <a:prstGeom prst="rect">
            <a:avLst/>
          </a:prstGeom>
        </p:spPr>
      </p:pic>
      <p:sp>
        <p:nvSpPr>
          <p:cNvPr id="8" name="CasellaDiTesto 7">
            <a:extLst>
              <a:ext uri="{FF2B5EF4-FFF2-40B4-BE49-F238E27FC236}">
                <a16:creationId xmlns:a16="http://schemas.microsoft.com/office/drawing/2014/main" id="{A61E4F6B-6A11-4EDB-87C7-6888EAD45005}"/>
              </a:ext>
            </a:extLst>
          </p:cNvPr>
          <p:cNvSpPr txBox="1"/>
          <p:nvPr/>
        </p:nvSpPr>
        <p:spPr>
          <a:xfrm>
            <a:off x="5371052" y="2172641"/>
            <a:ext cx="4846739" cy="461665"/>
          </a:xfrm>
          <a:prstGeom prst="rect">
            <a:avLst/>
          </a:prstGeom>
          <a:noFill/>
        </p:spPr>
        <p:txBody>
          <a:bodyPr wrap="square">
            <a:spAutoFit/>
          </a:bodyPr>
          <a:lstStyle/>
          <a:p>
            <a:r>
              <a:rPr lang="it-IT" sz="2400" b="1" dirty="0">
                <a:solidFill>
                  <a:schemeClr val="accent1"/>
                </a:solidFill>
              </a:rPr>
              <a:t>&amp;TIPO_APPUNTAMENTO. - &amp;NOME.</a:t>
            </a:r>
          </a:p>
        </p:txBody>
      </p:sp>
    </p:spTree>
    <p:extLst>
      <p:ext uri="{BB962C8B-B14F-4D97-AF65-F5344CB8AC3E}">
        <p14:creationId xmlns:p14="http://schemas.microsoft.com/office/powerpoint/2010/main" val="202205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Aggiungiamo colori</a:t>
            </a:r>
          </a:p>
        </p:txBody>
      </p:sp>
      <p:sp>
        <p:nvSpPr>
          <p:cNvPr id="6" name="CasellaDiTesto 5">
            <a:extLst>
              <a:ext uri="{FF2B5EF4-FFF2-40B4-BE49-F238E27FC236}">
                <a16:creationId xmlns:a16="http://schemas.microsoft.com/office/drawing/2014/main" id="{EC2A28F1-2D0D-4158-BF75-B08533729E62}"/>
              </a:ext>
            </a:extLst>
          </p:cNvPr>
          <p:cNvSpPr txBox="1"/>
          <p:nvPr/>
        </p:nvSpPr>
        <p:spPr>
          <a:xfrm>
            <a:off x="1075889" y="2160165"/>
            <a:ext cx="2665602" cy="3970318"/>
          </a:xfrm>
          <a:prstGeom prst="rect">
            <a:avLst/>
          </a:prstGeom>
          <a:noFill/>
        </p:spPr>
        <p:txBody>
          <a:bodyPr wrap="square">
            <a:spAutoFit/>
          </a:bodyPr>
          <a:lstStyle/>
          <a:p>
            <a:pPr algn="l" fontAlgn="base"/>
            <a:r>
              <a:rPr lang="it-IT" b="1" i="0" dirty="0" err="1">
                <a:solidFill>
                  <a:srgbClr val="555A62"/>
                </a:solidFill>
                <a:effectLst/>
                <a:latin typeface="Courier New" panose="02070309020205020404" pitchFamily="49" charset="0"/>
                <a:cs typeface="Courier New" panose="02070309020205020404" pitchFamily="49" charset="0"/>
              </a:rPr>
              <a:t>apex</a:t>
            </a:r>
            <a:r>
              <a:rPr lang="it-IT" b="1" i="0" dirty="0">
                <a:solidFill>
                  <a:srgbClr val="555A62"/>
                </a:solidFill>
                <a:effectLst/>
                <a:latin typeface="Courier New" panose="02070309020205020404" pitchFamily="49" charset="0"/>
                <a:cs typeface="Courier New" panose="02070309020205020404" pitchFamily="49" charset="0"/>
              </a:rPr>
              <a:t>-</a:t>
            </a:r>
            <a:r>
              <a:rPr lang="it-IT" b="1" i="0" dirty="0" err="1">
                <a:solidFill>
                  <a:srgbClr val="555A62"/>
                </a:solidFill>
                <a:effectLst/>
                <a:latin typeface="Courier New" panose="02070309020205020404" pitchFamily="49" charset="0"/>
                <a:cs typeface="Courier New" panose="02070309020205020404" pitchFamily="49" charset="0"/>
              </a:rPr>
              <a:t>cal</a:t>
            </a:r>
            <a:r>
              <a:rPr lang="it-IT" b="1" i="0" dirty="0">
                <a:solidFill>
                  <a:srgbClr val="555A62"/>
                </a:solidFill>
                <a:effectLst/>
                <a:latin typeface="Courier New" panose="02070309020205020404" pitchFamily="49" charset="0"/>
                <a:cs typeface="Courier New" panose="02070309020205020404" pitchFamily="49" charset="0"/>
              </a:rPr>
              <a:t>-red</a:t>
            </a: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apex-cal-cyan</a:t>
            </a:r>
            <a:endParaRPr lang="it-IT" b="1" i="0" dirty="0">
              <a:solidFill>
                <a:srgbClr val="555A62"/>
              </a:solidFill>
              <a:effectLst/>
              <a:latin typeface="Courier New" panose="02070309020205020404" pitchFamily="49" charset="0"/>
              <a:cs typeface="Courier New" panose="02070309020205020404" pitchFamily="49" charset="0"/>
            </a:endParaRP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a:t>
            </a:r>
            <a:r>
              <a:rPr lang="it-IT" b="1" i="0" dirty="0">
                <a:solidFill>
                  <a:srgbClr val="555A62"/>
                </a:solidFill>
                <a:effectLst/>
                <a:latin typeface="Courier New" panose="02070309020205020404" pitchFamily="49" charset="0"/>
                <a:cs typeface="Courier New" panose="02070309020205020404" pitchFamily="49" charset="0"/>
              </a:rPr>
              <a:t>-</a:t>
            </a:r>
            <a:r>
              <a:rPr lang="it-IT" b="1" i="0" dirty="0" err="1">
                <a:solidFill>
                  <a:srgbClr val="555A62"/>
                </a:solidFill>
                <a:effectLst/>
                <a:latin typeface="Courier New" panose="02070309020205020404" pitchFamily="49" charset="0"/>
                <a:cs typeface="Courier New" panose="02070309020205020404" pitchFamily="49" charset="0"/>
              </a:rPr>
              <a:t>cal</a:t>
            </a:r>
            <a:r>
              <a:rPr lang="it-IT" b="1" i="0" dirty="0">
                <a:solidFill>
                  <a:srgbClr val="555A62"/>
                </a:solidFill>
                <a:effectLst/>
                <a:latin typeface="Courier New" panose="02070309020205020404" pitchFamily="49" charset="0"/>
                <a:cs typeface="Courier New" panose="02070309020205020404" pitchFamily="49" charset="0"/>
              </a:rPr>
              <a:t>-blue</a:t>
            </a: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apex-cal-bluesky</a:t>
            </a:r>
            <a:endParaRPr lang="it-IT" b="1" i="0" dirty="0">
              <a:solidFill>
                <a:srgbClr val="555A62"/>
              </a:solidFill>
              <a:effectLst/>
              <a:latin typeface="Courier New" panose="02070309020205020404" pitchFamily="49" charset="0"/>
              <a:cs typeface="Courier New" panose="02070309020205020404" pitchFamily="49" charset="0"/>
            </a:endParaRP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apex-cal-darkblue</a:t>
            </a:r>
            <a:endParaRPr lang="it-IT" b="1" i="0" dirty="0">
              <a:solidFill>
                <a:srgbClr val="555A62"/>
              </a:solidFill>
              <a:effectLst/>
              <a:latin typeface="Courier New" panose="02070309020205020404" pitchFamily="49" charset="0"/>
              <a:cs typeface="Courier New" panose="02070309020205020404" pitchFamily="49" charset="0"/>
            </a:endParaRP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a:t>
            </a:r>
            <a:r>
              <a:rPr lang="it-IT" b="1" i="0" dirty="0">
                <a:solidFill>
                  <a:srgbClr val="555A62"/>
                </a:solidFill>
                <a:effectLst/>
                <a:latin typeface="Courier New" panose="02070309020205020404" pitchFamily="49" charset="0"/>
                <a:cs typeface="Courier New" panose="02070309020205020404" pitchFamily="49" charset="0"/>
              </a:rPr>
              <a:t>-</a:t>
            </a:r>
            <a:r>
              <a:rPr lang="it-IT" b="1" i="0" dirty="0" err="1">
                <a:solidFill>
                  <a:srgbClr val="555A62"/>
                </a:solidFill>
                <a:effectLst/>
                <a:latin typeface="Courier New" panose="02070309020205020404" pitchFamily="49" charset="0"/>
                <a:cs typeface="Courier New" panose="02070309020205020404" pitchFamily="49" charset="0"/>
              </a:rPr>
              <a:t>cal</a:t>
            </a:r>
            <a:r>
              <a:rPr lang="it-IT" b="1" i="0" dirty="0">
                <a:solidFill>
                  <a:srgbClr val="555A62"/>
                </a:solidFill>
                <a:effectLst/>
                <a:latin typeface="Courier New" panose="02070309020205020404" pitchFamily="49" charset="0"/>
                <a:cs typeface="Courier New" panose="02070309020205020404" pitchFamily="49" charset="0"/>
              </a:rPr>
              <a:t>-green</a:t>
            </a: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apex-cal-yellow</a:t>
            </a:r>
            <a:endParaRPr lang="it-IT" b="1" i="0" dirty="0">
              <a:solidFill>
                <a:srgbClr val="555A62"/>
              </a:solidFill>
              <a:effectLst/>
              <a:latin typeface="Courier New" panose="02070309020205020404" pitchFamily="49" charset="0"/>
              <a:cs typeface="Courier New" panose="02070309020205020404" pitchFamily="49" charset="0"/>
            </a:endParaRP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a:t>
            </a:r>
            <a:r>
              <a:rPr lang="it-IT" b="1" i="0" dirty="0">
                <a:solidFill>
                  <a:srgbClr val="555A62"/>
                </a:solidFill>
                <a:effectLst/>
                <a:latin typeface="Courier New" panose="02070309020205020404" pitchFamily="49" charset="0"/>
                <a:cs typeface="Courier New" panose="02070309020205020404" pitchFamily="49" charset="0"/>
              </a:rPr>
              <a:t>-</a:t>
            </a:r>
            <a:r>
              <a:rPr lang="it-IT" b="1" i="0" dirty="0" err="1">
                <a:solidFill>
                  <a:srgbClr val="555A62"/>
                </a:solidFill>
                <a:effectLst/>
                <a:latin typeface="Courier New" panose="02070309020205020404" pitchFamily="49" charset="0"/>
                <a:cs typeface="Courier New" panose="02070309020205020404" pitchFamily="49" charset="0"/>
              </a:rPr>
              <a:t>cal</a:t>
            </a:r>
            <a:r>
              <a:rPr lang="it-IT" b="1" i="0" dirty="0">
                <a:solidFill>
                  <a:srgbClr val="555A62"/>
                </a:solidFill>
                <a:effectLst/>
                <a:latin typeface="Courier New" panose="02070309020205020404" pitchFamily="49" charset="0"/>
                <a:cs typeface="Courier New" panose="02070309020205020404" pitchFamily="49" charset="0"/>
              </a:rPr>
              <a:t>-silver</a:t>
            </a: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apex-cal-brown</a:t>
            </a:r>
            <a:endParaRPr lang="it-IT" b="1" i="0" dirty="0">
              <a:solidFill>
                <a:srgbClr val="555A62"/>
              </a:solidFill>
              <a:effectLst/>
              <a:latin typeface="Courier New" panose="02070309020205020404" pitchFamily="49" charset="0"/>
              <a:cs typeface="Courier New" panose="02070309020205020404" pitchFamily="49" charset="0"/>
            </a:endParaRP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a:t>
            </a:r>
            <a:r>
              <a:rPr lang="it-IT" b="1" i="0" dirty="0">
                <a:solidFill>
                  <a:srgbClr val="555A62"/>
                </a:solidFill>
                <a:effectLst/>
                <a:latin typeface="Courier New" panose="02070309020205020404" pitchFamily="49" charset="0"/>
                <a:cs typeface="Courier New" panose="02070309020205020404" pitchFamily="49" charset="0"/>
              </a:rPr>
              <a:t>-</a:t>
            </a:r>
            <a:r>
              <a:rPr lang="it-IT" b="1" i="0" dirty="0" err="1">
                <a:solidFill>
                  <a:srgbClr val="555A62"/>
                </a:solidFill>
                <a:effectLst/>
                <a:latin typeface="Courier New" panose="02070309020205020404" pitchFamily="49" charset="0"/>
                <a:cs typeface="Courier New" panose="02070309020205020404" pitchFamily="49" charset="0"/>
              </a:rPr>
              <a:t>cal</a:t>
            </a:r>
            <a:r>
              <a:rPr lang="it-IT" b="1" i="0" dirty="0">
                <a:solidFill>
                  <a:srgbClr val="555A62"/>
                </a:solidFill>
                <a:effectLst/>
                <a:latin typeface="Courier New" panose="02070309020205020404" pitchFamily="49" charset="0"/>
                <a:cs typeface="Courier New" panose="02070309020205020404" pitchFamily="49" charset="0"/>
              </a:rPr>
              <a:t>-lime</a:t>
            </a: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a:t>
            </a:r>
            <a:r>
              <a:rPr lang="it-IT" b="1" i="0" dirty="0">
                <a:solidFill>
                  <a:srgbClr val="555A62"/>
                </a:solidFill>
                <a:effectLst/>
                <a:latin typeface="Courier New" panose="02070309020205020404" pitchFamily="49" charset="0"/>
                <a:cs typeface="Courier New" panose="02070309020205020404" pitchFamily="49" charset="0"/>
              </a:rPr>
              <a:t>-</a:t>
            </a:r>
            <a:r>
              <a:rPr lang="it-IT" b="1" i="0" dirty="0" err="1">
                <a:solidFill>
                  <a:srgbClr val="555A62"/>
                </a:solidFill>
                <a:effectLst/>
                <a:latin typeface="Courier New" panose="02070309020205020404" pitchFamily="49" charset="0"/>
                <a:cs typeface="Courier New" panose="02070309020205020404" pitchFamily="49" charset="0"/>
              </a:rPr>
              <a:t>cal</a:t>
            </a:r>
            <a:r>
              <a:rPr lang="it-IT" b="1" i="0" dirty="0">
                <a:solidFill>
                  <a:srgbClr val="555A62"/>
                </a:solidFill>
                <a:effectLst/>
                <a:latin typeface="Courier New" panose="02070309020205020404" pitchFamily="49" charset="0"/>
                <a:cs typeface="Courier New" panose="02070309020205020404" pitchFamily="49" charset="0"/>
              </a:rPr>
              <a:t>-white</a:t>
            </a: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a:t>
            </a:r>
            <a:r>
              <a:rPr lang="it-IT" b="1" i="0" dirty="0">
                <a:solidFill>
                  <a:srgbClr val="555A62"/>
                </a:solidFill>
                <a:effectLst/>
                <a:latin typeface="Courier New" panose="02070309020205020404" pitchFamily="49" charset="0"/>
                <a:cs typeface="Courier New" panose="02070309020205020404" pitchFamily="49" charset="0"/>
              </a:rPr>
              <a:t>-</a:t>
            </a:r>
            <a:r>
              <a:rPr lang="it-IT" b="1" i="0" dirty="0" err="1">
                <a:solidFill>
                  <a:srgbClr val="555A62"/>
                </a:solidFill>
                <a:effectLst/>
                <a:latin typeface="Courier New" panose="02070309020205020404" pitchFamily="49" charset="0"/>
                <a:cs typeface="Courier New" panose="02070309020205020404" pitchFamily="49" charset="0"/>
              </a:rPr>
              <a:t>cal</a:t>
            </a:r>
            <a:r>
              <a:rPr lang="it-IT" b="1" i="0" dirty="0">
                <a:solidFill>
                  <a:srgbClr val="555A62"/>
                </a:solidFill>
                <a:effectLst/>
                <a:latin typeface="Courier New" panose="02070309020205020404" pitchFamily="49" charset="0"/>
                <a:cs typeface="Courier New" panose="02070309020205020404" pitchFamily="49" charset="0"/>
              </a:rPr>
              <a:t>-gray</a:t>
            </a: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a:t>
            </a:r>
            <a:r>
              <a:rPr lang="it-IT" b="1" i="0" dirty="0">
                <a:solidFill>
                  <a:srgbClr val="555A62"/>
                </a:solidFill>
                <a:effectLst/>
                <a:latin typeface="Courier New" panose="02070309020205020404" pitchFamily="49" charset="0"/>
                <a:cs typeface="Courier New" panose="02070309020205020404" pitchFamily="49" charset="0"/>
              </a:rPr>
              <a:t>-</a:t>
            </a:r>
            <a:r>
              <a:rPr lang="it-IT" b="1" i="0" dirty="0" err="1">
                <a:solidFill>
                  <a:srgbClr val="555A62"/>
                </a:solidFill>
                <a:effectLst/>
                <a:latin typeface="Courier New" panose="02070309020205020404" pitchFamily="49" charset="0"/>
                <a:cs typeface="Courier New" panose="02070309020205020404" pitchFamily="49" charset="0"/>
              </a:rPr>
              <a:t>cal</a:t>
            </a:r>
            <a:r>
              <a:rPr lang="it-IT" b="1" i="0" dirty="0">
                <a:solidFill>
                  <a:srgbClr val="555A62"/>
                </a:solidFill>
                <a:effectLst/>
                <a:latin typeface="Courier New" panose="02070309020205020404" pitchFamily="49" charset="0"/>
                <a:cs typeface="Courier New" panose="02070309020205020404" pitchFamily="49" charset="0"/>
              </a:rPr>
              <a:t>-black</a:t>
            </a:r>
          </a:p>
          <a:p>
            <a:pPr algn="l" fontAlgn="base"/>
            <a:r>
              <a:rPr lang="it-IT" b="1" i="0" dirty="0" err="1">
                <a:solidFill>
                  <a:srgbClr val="555A62"/>
                </a:solidFill>
                <a:effectLst/>
                <a:latin typeface="Courier New" panose="02070309020205020404" pitchFamily="49" charset="0"/>
                <a:cs typeface="Courier New" panose="02070309020205020404" pitchFamily="49" charset="0"/>
              </a:rPr>
              <a:t>apex-cal-orange</a:t>
            </a:r>
            <a:endParaRPr lang="it-IT" b="1" i="0" dirty="0">
              <a:solidFill>
                <a:srgbClr val="555A62"/>
              </a:solidFill>
              <a:effectLst/>
              <a:latin typeface="Courier New" panose="02070309020205020404" pitchFamily="49" charset="0"/>
              <a:cs typeface="Courier New" panose="02070309020205020404" pitchFamily="49" charset="0"/>
            </a:endParaRPr>
          </a:p>
        </p:txBody>
      </p:sp>
      <p:sp>
        <p:nvSpPr>
          <p:cNvPr id="5" name="Rettangolo 4">
            <a:extLst>
              <a:ext uri="{FF2B5EF4-FFF2-40B4-BE49-F238E27FC236}">
                <a16:creationId xmlns:a16="http://schemas.microsoft.com/office/drawing/2014/main" id="{7DBD38BD-719D-4149-9CF2-394C7BCC6A30}"/>
              </a:ext>
            </a:extLst>
          </p:cNvPr>
          <p:cNvSpPr/>
          <p:nvPr/>
        </p:nvSpPr>
        <p:spPr>
          <a:xfrm>
            <a:off x="939568" y="1329438"/>
            <a:ext cx="2801923" cy="6795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it-IT" dirty="0"/>
              <a:t>CLASSI COLORE CALENDARIO</a:t>
            </a:r>
          </a:p>
        </p:txBody>
      </p:sp>
      <p:pic>
        <p:nvPicPr>
          <p:cNvPr id="9" name="Immagine 8">
            <a:extLst>
              <a:ext uri="{FF2B5EF4-FFF2-40B4-BE49-F238E27FC236}">
                <a16:creationId xmlns:a16="http://schemas.microsoft.com/office/drawing/2014/main" id="{50BBA7C8-D2DC-4077-845A-3ACC4BFFFD43}"/>
              </a:ext>
            </a:extLst>
          </p:cNvPr>
          <p:cNvPicPr>
            <a:picLocks noChangeAspect="1"/>
          </p:cNvPicPr>
          <p:nvPr/>
        </p:nvPicPr>
        <p:blipFill>
          <a:blip r:embed="rId2"/>
          <a:stretch>
            <a:fillRect/>
          </a:stretch>
        </p:blipFill>
        <p:spPr>
          <a:xfrm>
            <a:off x="5189841" y="2072080"/>
            <a:ext cx="1588847" cy="4058403"/>
          </a:xfrm>
          <a:prstGeom prst="rect">
            <a:avLst/>
          </a:prstGeom>
        </p:spPr>
      </p:pic>
      <p:sp>
        <p:nvSpPr>
          <p:cNvPr id="11" name="CasellaDiTesto 10">
            <a:extLst>
              <a:ext uri="{FF2B5EF4-FFF2-40B4-BE49-F238E27FC236}">
                <a16:creationId xmlns:a16="http://schemas.microsoft.com/office/drawing/2014/main" id="{AB44B459-5F06-4C88-9277-9D3B0119F9E1}"/>
              </a:ext>
            </a:extLst>
          </p:cNvPr>
          <p:cNvSpPr txBox="1"/>
          <p:nvPr/>
        </p:nvSpPr>
        <p:spPr>
          <a:xfrm>
            <a:off x="4615664" y="1790833"/>
            <a:ext cx="3831671" cy="369332"/>
          </a:xfrm>
          <a:prstGeom prst="rect">
            <a:avLst/>
          </a:prstGeom>
          <a:noFill/>
        </p:spPr>
        <p:txBody>
          <a:bodyPr wrap="square">
            <a:spAutoFit/>
          </a:bodyPr>
          <a:lstStyle/>
          <a:p>
            <a:pPr algn="l" fontAlgn="base"/>
            <a:r>
              <a:rPr lang="it-IT" b="1" i="0" dirty="0">
                <a:solidFill>
                  <a:srgbClr val="555A62"/>
                </a:solidFill>
                <a:effectLst/>
                <a:latin typeface="Courier New" panose="02070309020205020404" pitchFamily="49" charset="0"/>
                <a:cs typeface="Courier New" panose="02070309020205020404" pitchFamily="49" charset="0"/>
              </a:rPr>
              <a:t>u-color-1 .. u-color-12 …</a:t>
            </a:r>
          </a:p>
        </p:txBody>
      </p:sp>
      <p:sp>
        <p:nvSpPr>
          <p:cNvPr id="12" name="Rettangolo 11">
            <a:extLst>
              <a:ext uri="{FF2B5EF4-FFF2-40B4-BE49-F238E27FC236}">
                <a16:creationId xmlns:a16="http://schemas.microsoft.com/office/drawing/2014/main" id="{2592501F-DADA-4388-B715-93BC143AE898}"/>
              </a:ext>
            </a:extLst>
          </p:cNvPr>
          <p:cNvSpPr/>
          <p:nvPr/>
        </p:nvSpPr>
        <p:spPr>
          <a:xfrm>
            <a:off x="4790114" y="1036040"/>
            <a:ext cx="2801923" cy="6795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it-IT" dirty="0"/>
              <a:t>CLASSI COLORE GENERICHE</a:t>
            </a:r>
          </a:p>
        </p:txBody>
      </p:sp>
      <p:pic>
        <p:nvPicPr>
          <p:cNvPr id="14" name="Immagine 13">
            <a:extLst>
              <a:ext uri="{FF2B5EF4-FFF2-40B4-BE49-F238E27FC236}">
                <a16:creationId xmlns:a16="http://schemas.microsoft.com/office/drawing/2014/main" id="{3908EE9E-D1F0-4D0C-AE47-74AA840886CC}"/>
              </a:ext>
            </a:extLst>
          </p:cNvPr>
          <p:cNvPicPr>
            <a:picLocks noChangeAspect="1"/>
          </p:cNvPicPr>
          <p:nvPr/>
        </p:nvPicPr>
        <p:blipFill>
          <a:blip r:embed="rId3"/>
          <a:stretch>
            <a:fillRect/>
          </a:stretch>
        </p:blipFill>
        <p:spPr>
          <a:xfrm>
            <a:off x="8894435" y="1975499"/>
            <a:ext cx="2560542" cy="2720576"/>
          </a:xfrm>
          <a:prstGeom prst="rect">
            <a:avLst/>
          </a:prstGeom>
        </p:spPr>
      </p:pic>
      <p:sp>
        <p:nvSpPr>
          <p:cNvPr id="15" name="Rettangolo 14">
            <a:extLst>
              <a:ext uri="{FF2B5EF4-FFF2-40B4-BE49-F238E27FC236}">
                <a16:creationId xmlns:a16="http://schemas.microsoft.com/office/drawing/2014/main" id="{10A78B70-8BEC-4844-8C33-9B85F9C675B9}"/>
              </a:ext>
            </a:extLst>
          </p:cNvPr>
          <p:cNvSpPr/>
          <p:nvPr/>
        </p:nvSpPr>
        <p:spPr>
          <a:xfrm>
            <a:off x="8773745" y="1037416"/>
            <a:ext cx="2801923" cy="6795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it-IT" dirty="0"/>
              <a:t>CLASSI COLORE AVVISI</a:t>
            </a:r>
          </a:p>
        </p:txBody>
      </p:sp>
    </p:spTree>
    <p:extLst>
      <p:ext uri="{BB962C8B-B14F-4D97-AF65-F5344CB8AC3E}">
        <p14:creationId xmlns:p14="http://schemas.microsoft.com/office/powerpoint/2010/main" val="16740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764FC8D-512D-DB4A-92DC-EAB0779CBA6D}"/>
              </a:ext>
            </a:extLst>
          </p:cNvPr>
          <p:cNvSpPr txBox="1">
            <a:spLocks/>
          </p:cNvSpPr>
          <p:nvPr/>
        </p:nvSpPr>
        <p:spPr>
          <a:xfrm>
            <a:off x="578633" y="181765"/>
            <a:ext cx="11125200" cy="843282"/>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t>Chi </a:t>
            </a:r>
            <a:r>
              <a:rPr lang="en-US" dirty="0" err="1"/>
              <a:t>Sono</a:t>
            </a:r>
            <a:br>
              <a:rPr lang="en-US" dirty="0"/>
            </a:br>
            <a:endParaRPr lang="en-US" sz="2000" dirty="0">
              <a:solidFill>
                <a:srgbClr val="FF0000"/>
              </a:solidFill>
            </a:endParaRPr>
          </a:p>
        </p:txBody>
      </p:sp>
      <p:pic>
        <p:nvPicPr>
          <p:cNvPr id="3" name="Immagine 2" descr="Immagine che contiene persona, uomo, esterni, abbigliamento&#10;&#10;Descrizione generata automaticamente">
            <a:extLst>
              <a:ext uri="{FF2B5EF4-FFF2-40B4-BE49-F238E27FC236}">
                <a16:creationId xmlns:a16="http://schemas.microsoft.com/office/drawing/2014/main" id="{3EFCD16E-5D81-4D46-A641-5A1F4187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945" y="1025047"/>
            <a:ext cx="3940607" cy="3940607"/>
          </a:xfrm>
          <a:prstGeom prst="rect">
            <a:avLst/>
          </a:prstGeom>
        </p:spPr>
      </p:pic>
      <p:sp>
        <p:nvSpPr>
          <p:cNvPr id="7" name="Content Placeholder 2">
            <a:extLst>
              <a:ext uri="{FF2B5EF4-FFF2-40B4-BE49-F238E27FC236}">
                <a16:creationId xmlns:a16="http://schemas.microsoft.com/office/drawing/2014/main" id="{4BAF7099-CE73-415A-873E-BDF636B85923}"/>
              </a:ext>
            </a:extLst>
          </p:cNvPr>
          <p:cNvSpPr txBox="1">
            <a:spLocks/>
          </p:cNvSpPr>
          <p:nvPr/>
        </p:nvSpPr>
        <p:spPr>
          <a:xfrm>
            <a:off x="670673" y="1214202"/>
            <a:ext cx="6386232" cy="4429596"/>
          </a:xfrm>
          <a:prstGeom prst="rect">
            <a:avLst/>
          </a:prstGeom>
        </p:spPr>
        <p:txBody>
          <a:bodyPr lIns="91412" tIns="45707" rIns="91412" bIns="45707"/>
          <a:lstStyle>
            <a:lvl1pPr marL="228581" indent="-228581" algn="l" defTabSz="914323"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879" indent="-228581" algn="l" defTabSz="914323"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459"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040"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62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201"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78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363"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944" indent="-182864" algn="l" defTabSz="914323"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74298" lvl="1" indent="0">
              <a:lnSpc>
                <a:spcPct val="100000"/>
              </a:lnSpc>
              <a:spcBef>
                <a:spcPts val="0"/>
              </a:spcBef>
              <a:spcAft>
                <a:spcPts val="1200"/>
              </a:spcAft>
              <a:buNone/>
            </a:pPr>
            <a:r>
              <a:rPr lang="it-IT" sz="2800" dirty="0">
                <a:solidFill>
                  <a:schemeClr val="tx2"/>
                </a:solidFill>
              </a:rPr>
              <a:t>Ing. Roberto Capancioni</a:t>
            </a:r>
          </a:p>
          <a:p>
            <a:pPr lvl="1">
              <a:lnSpc>
                <a:spcPct val="100000"/>
              </a:lnSpc>
              <a:spcBef>
                <a:spcPts val="0"/>
              </a:spcBef>
              <a:spcAft>
                <a:spcPts val="1200"/>
              </a:spcAft>
            </a:pPr>
            <a:r>
              <a:rPr lang="it-IT" sz="2800" dirty="0">
                <a:solidFill>
                  <a:schemeClr val="tx2"/>
                </a:solidFill>
              </a:rPr>
              <a:t>Sviluppo Oracle APEX</a:t>
            </a: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endParaRPr lang="it-IT" sz="2800" dirty="0">
              <a:solidFill>
                <a:schemeClr val="tx2"/>
              </a:solidFill>
            </a:endParaRPr>
          </a:p>
          <a:p>
            <a:pPr lvl="1">
              <a:lnSpc>
                <a:spcPct val="100000"/>
              </a:lnSpc>
              <a:spcBef>
                <a:spcPts val="0"/>
              </a:spcBef>
              <a:spcAft>
                <a:spcPts val="1200"/>
              </a:spcAft>
            </a:pPr>
            <a:r>
              <a:rPr lang="it-IT" sz="2800" dirty="0">
                <a:solidFill>
                  <a:schemeClr val="tx2"/>
                </a:solidFill>
              </a:rPr>
              <a:t>Board </a:t>
            </a:r>
            <a:r>
              <a:rPr lang="it-IT" sz="2800" dirty="0" err="1">
                <a:solidFill>
                  <a:schemeClr val="tx2"/>
                </a:solidFill>
              </a:rPr>
              <a:t>Member</a:t>
            </a:r>
            <a:r>
              <a:rPr lang="it-IT" sz="2800" dirty="0">
                <a:solidFill>
                  <a:schemeClr val="tx2"/>
                </a:solidFill>
              </a:rPr>
              <a:t> ITOUG</a:t>
            </a:r>
          </a:p>
          <a:p>
            <a:pPr marL="274298" lvl="1" indent="0">
              <a:lnSpc>
                <a:spcPct val="100000"/>
              </a:lnSpc>
              <a:spcBef>
                <a:spcPts val="0"/>
              </a:spcBef>
              <a:spcAft>
                <a:spcPts val="1200"/>
              </a:spcAft>
              <a:buNone/>
            </a:pPr>
            <a:endParaRPr lang="it-IT" sz="2800" dirty="0">
              <a:solidFill>
                <a:schemeClr val="tx2"/>
              </a:solidFill>
            </a:endParaRPr>
          </a:p>
        </p:txBody>
      </p:sp>
      <p:pic>
        <p:nvPicPr>
          <p:cNvPr id="5" name="Immagine 4">
            <a:extLst>
              <a:ext uri="{FF2B5EF4-FFF2-40B4-BE49-F238E27FC236}">
                <a16:creationId xmlns:a16="http://schemas.microsoft.com/office/drawing/2014/main" id="{B3D90237-C06D-4B18-87EB-018F1FF26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596" y="4734541"/>
            <a:ext cx="2286000" cy="628650"/>
          </a:xfrm>
          <a:prstGeom prst="rect">
            <a:avLst/>
          </a:prstGeom>
        </p:spPr>
      </p:pic>
      <p:pic>
        <p:nvPicPr>
          <p:cNvPr id="10" name="Immagine 9">
            <a:extLst>
              <a:ext uri="{FF2B5EF4-FFF2-40B4-BE49-F238E27FC236}">
                <a16:creationId xmlns:a16="http://schemas.microsoft.com/office/drawing/2014/main" id="{10587889-232F-4892-971B-DA56865E67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8596" y="2376650"/>
            <a:ext cx="3311100" cy="1195443"/>
          </a:xfrm>
          <a:prstGeom prst="rect">
            <a:avLst/>
          </a:prstGeom>
        </p:spPr>
      </p:pic>
      <p:sp>
        <p:nvSpPr>
          <p:cNvPr id="11" name="CasellaDiTesto 10">
            <a:extLst>
              <a:ext uri="{FF2B5EF4-FFF2-40B4-BE49-F238E27FC236}">
                <a16:creationId xmlns:a16="http://schemas.microsoft.com/office/drawing/2014/main" id="{3E4BAA3F-3D9D-4FA1-B15D-C1AE245A318E}"/>
              </a:ext>
            </a:extLst>
          </p:cNvPr>
          <p:cNvSpPr txBox="1"/>
          <p:nvPr/>
        </p:nvSpPr>
        <p:spPr>
          <a:xfrm>
            <a:off x="6358855" y="5363191"/>
            <a:ext cx="4404220" cy="914400"/>
          </a:xfrm>
          <a:prstGeom prst="rect">
            <a:avLst/>
          </a:prstGeom>
          <a:noFill/>
        </p:spPr>
        <p:txBody>
          <a:bodyPr wrap="none" lIns="0" tIns="0" rIns="0" bIns="0" rtlCol="0">
            <a:noAutofit/>
          </a:bodyPr>
          <a:lstStyle/>
          <a:p>
            <a:pPr>
              <a:lnSpc>
                <a:spcPct val="90000"/>
              </a:lnSpc>
            </a:pPr>
            <a:r>
              <a:rPr lang="it-IT" dirty="0"/>
              <a:t>     Email: </a:t>
            </a:r>
            <a:r>
              <a:rPr lang="it-IT" dirty="0">
                <a:hlinkClick r:id="rId6"/>
              </a:rPr>
              <a:t>sviluppo@capancioni.com</a:t>
            </a:r>
            <a:endParaRPr lang="it-IT" dirty="0"/>
          </a:p>
          <a:p>
            <a:pPr>
              <a:lnSpc>
                <a:spcPct val="90000"/>
              </a:lnSpc>
            </a:pPr>
            <a:r>
              <a:rPr lang="it-IT" dirty="0"/>
              <a:t>Linkedin: </a:t>
            </a:r>
            <a:r>
              <a:rPr lang="it-IT" dirty="0">
                <a:hlinkClick r:id="rId7"/>
              </a:rPr>
              <a:t>https://www.linkedin.com/in/robertocapancioni</a:t>
            </a:r>
            <a:endParaRPr lang="it-IT" dirty="0"/>
          </a:p>
          <a:p>
            <a:pPr>
              <a:lnSpc>
                <a:spcPct val="90000"/>
              </a:lnSpc>
            </a:pPr>
            <a:r>
              <a:rPr lang="it-IT" dirty="0"/>
              <a:t>   ITOUG: </a:t>
            </a:r>
            <a:r>
              <a:rPr lang="it-IT" dirty="0">
                <a:hlinkClick r:id="rId8"/>
              </a:rPr>
              <a:t>https://itoug.it</a:t>
            </a:r>
            <a:endParaRPr lang="it-IT" dirty="0"/>
          </a:p>
          <a:p>
            <a:pPr>
              <a:lnSpc>
                <a:spcPct val="90000"/>
              </a:lnSpc>
            </a:pPr>
            <a:endParaRPr lang="it-IT" dirty="0"/>
          </a:p>
          <a:p>
            <a:pPr>
              <a:lnSpc>
                <a:spcPct val="90000"/>
              </a:lnSpc>
            </a:pPr>
            <a:endParaRPr lang="it-IT" dirty="0"/>
          </a:p>
        </p:txBody>
      </p:sp>
    </p:spTree>
    <p:extLst>
      <p:ext uri="{BB962C8B-B14F-4D97-AF65-F5344CB8AC3E}">
        <p14:creationId xmlns:p14="http://schemas.microsoft.com/office/powerpoint/2010/main" val="168273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Aggiungiamo colori</a:t>
            </a:r>
          </a:p>
        </p:txBody>
      </p:sp>
      <p:sp>
        <p:nvSpPr>
          <p:cNvPr id="7" name="CasellaDiTesto 6">
            <a:extLst>
              <a:ext uri="{FF2B5EF4-FFF2-40B4-BE49-F238E27FC236}">
                <a16:creationId xmlns:a16="http://schemas.microsoft.com/office/drawing/2014/main" id="{F2C91E67-4EF8-4597-90A5-EFB241F5590C}"/>
              </a:ext>
            </a:extLst>
          </p:cNvPr>
          <p:cNvSpPr txBox="1"/>
          <p:nvPr/>
        </p:nvSpPr>
        <p:spPr>
          <a:xfrm>
            <a:off x="3223568" y="1048854"/>
            <a:ext cx="7648564" cy="5016758"/>
          </a:xfrm>
          <a:prstGeom prst="rect">
            <a:avLst/>
          </a:prstGeom>
          <a:noFill/>
        </p:spPr>
        <p:txBody>
          <a:bodyPr wrap="square">
            <a:spAutoFit/>
          </a:bodyPr>
          <a:lstStyle/>
          <a:p>
            <a:r>
              <a:rPr lang="it-IT" sz="1600" b="1" dirty="0" err="1">
                <a:solidFill>
                  <a:schemeClr val="accent1"/>
                </a:solidFill>
                <a:latin typeface="Courier New" panose="02070309020205020404" pitchFamily="49" charset="0"/>
                <a:cs typeface="Courier New" panose="02070309020205020404" pitchFamily="49" charset="0"/>
              </a:rPr>
              <a:t>select</a:t>
            </a:r>
            <a:r>
              <a:rPr lang="it-IT" sz="1600" b="1" dirty="0">
                <a:latin typeface="Courier New" panose="02070309020205020404" pitchFamily="49" charset="0"/>
                <a:cs typeface="Courier New" panose="02070309020205020404" pitchFamily="49" charset="0"/>
              </a:rPr>
              <a:t> </a:t>
            </a:r>
          </a:p>
          <a:p>
            <a:r>
              <a:rPr lang="it-IT" sz="1600" b="1" dirty="0">
                <a:latin typeface="Courier New" panose="02070309020205020404" pitchFamily="49" charset="0"/>
                <a:cs typeface="Courier New" panose="02070309020205020404" pitchFamily="49" charset="0"/>
              </a:rPr>
              <a:t>      a.ID,</a:t>
            </a:r>
          </a:p>
          <a:p>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a.DATA_INIZIO</a:t>
            </a:r>
            <a:r>
              <a:rPr lang="it-IT" sz="1600" b="1" dirty="0">
                <a:latin typeface="Courier New" panose="02070309020205020404" pitchFamily="49" charset="0"/>
                <a:cs typeface="Courier New" panose="02070309020205020404" pitchFamily="49" charset="0"/>
              </a:rPr>
              <a:t>,</a:t>
            </a:r>
          </a:p>
          <a:p>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a.DATA_FINE</a:t>
            </a:r>
            <a:r>
              <a:rPr lang="it-IT" sz="1600" b="1" dirty="0">
                <a:latin typeface="Courier New" panose="02070309020205020404" pitchFamily="49" charset="0"/>
                <a:cs typeface="Courier New" panose="02070309020205020404" pitchFamily="49" charset="0"/>
              </a:rPr>
              <a:t>,</a:t>
            </a:r>
          </a:p>
          <a:p>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a.DESCRIZIONE</a:t>
            </a:r>
            <a:r>
              <a:rPr lang="it-IT" sz="1600" b="1" dirty="0">
                <a:latin typeface="Courier New" panose="02070309020205020404" pitchFamily="49" charset="0"/>
                <a:cs typeface="Courier New" panose="02070309020205020404" pitchFamily="49" charset="0"/>
              </a:rPr>
              <a:t>,</a:t>
            </a:r>
          </a:p>
          <a:p>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a.TIPO_APPUNTAMENTO_ID</a:t>
            </a:r>
            <a:r>
              <a:rPr lang="it-IT" sz="1600" b="1" dirty="0">
                <a:latin typeface="Courier New" panose="02070309020205020404" pitchFamily="49" charset="0"/>
                <a:cs typeface="Courier New" panose="02070309020205020404" pitchFamily="49" charset="0"/>
              </a:rPr>
              <a:t>,</a:t>
            </a:r>
          </a:p>
          <a:p>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ta.TIPO_APPUNTAMENTO</a:t>
            </a:r>
            <a:r>
              <a:rPr lang="it-IT" sz="1600" b="1" dirty="0">
                <a:latin typeface="Courier New" panose="02070309020205020404" pitchFamily="49" charset="0"/>
                <a:cs typeface="Courier New" panose="02070309020205020404" pitchFamily="49" charset="0"/>
              </a:rPr>
              <a:t>, </a:t>
            </a:r>
          </a:p>
          <a:p>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a.NOME_ID</a:t>
            </a:r>
            <a:r>
              <a:rPr lang="it-IT" sz="1600" b="1" dirty="0">
                <a:latin typeface="Courier New" panose="02070309020205020404" pitchFamily="49" charset="0"/>
                <a:cs typeface="Courier New" panose="02070309020205020404" pitchFamily="49" charset="0"/>
              </a:rPr>
              <a:t>,</a:t>
            </a:r>
          </a:p>
          <a:p>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n.NOME</a:t>
            </a:r>
            <a:r>
              <a:rPr lang="it-IT" sz="1600" b="1" dirty="0">
                <a:latin typeface="Courier New" panose="02070309020205020404" pitchFamily="49" charset="0"/>
                <a:cs typeface="Courier New" panose="02070309020205020404" pitchFamily="49" charset="0"/>
              </a:rPr>
              <a:t>,</a:t>
            </a:r>
          </a:p>
          <a:p>
            <a:r>
              <a:rPr lang="it-IT" sz="1600" b="1" dirty="0">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case</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ta.TIPO_APPUNTAMENTO</a:t>
            </a:r>
            <a:endParaRPr lang="it-IT" sz="1600" b="1" dirty="0">
              <a:latin typeface="Courier New" panose="02070309020205020404" pitchFamily="49" charset="0"/>
              <a:cs typeface="Courier New" panose="02070309020205020404" pitchFamily="49" charset="0"/>
            </a:endParaRPr>
          </a:p>
          <a:p>
            <a:r>
              <a:rPr lang="it-IT" sz="1600" b="1" dirty="0">
                <a:latin typeface="Courier New" panose="02070309020205020404" pitchFamily="49" charset="0"/>
                <a:cs typeface="Courier New" panose="02070309020205020404" pitchFamily="49" charset="0"/>
              </a:rPr>
              <a:t>          </a:t>
            </a:r>
            <a:r>
              <a:rPr lang="it-IT" sz="1600" b="1" dirty="0" err="1">
                <a:solidFill>
                  <a:schemeClr val="accent1"/>
                </a:solidFill>
                <a:latin typeface="Courier New" panose="02070309020205020404" pitchFamily="49" charset="0"/>
                <a:cs typeface="Courier New" panose="02070309020205020404" pitchFamily="49" charset="0"/>
              </a:rPr>
              <a:t>when</a:t>
            </a:r>
            <a:r>
              <a:rPr lang="it-IT" sz="1600" b="1" dirty="0">
                <a:latin typeface="Courier New" panose="02070309020205020404" pitchFamily="49" charset="0"/>
                <a:cs typeface="Courier New" panose="02070309020205020404" pitchFamily="49" charset="0"/>
              </a:rPr>
              <a:t> 'Primo Appuntamento'  </a:t>
            </a:r>
            <a:r>
              <a:rPr lang="it-IT" sz="1600" b="1" dirty="0" err="1">
                <a:solidFill>
                  <a:schemeClr val="accent1"/>
                </a:solidFill>
                <a:latin typeface="Courier New" panose="02070309020205020404" pitchFamily="49" charset="0"/>
                <a:cs typeface="Courier New" panose="02070309020205020404" pitchFamily="49" charset="0"/>
              </a:rPr>
              <a:t>then</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apex</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cal</a:t>
            </a:r>
            <a:r>
              <a:rPr lang="it-IT" sz="1600" b="1" dirty="0">
                <a:latin typeface="Courier New" panose="02070309020205020404" pitchFamily="49" charset="0"/>
                <a:cs typeface="Courier New" panose="02070309020205020404" pitchFamily="49" charset="0"/>
              </a:rPr>
              <a:t>-red'</a:t>
            </a:r>
          </a:p>
          <a:p>
            <a:r>
              <a:rPr lang="it-IT" sz="1600" b="1" dirty="0">
                <a:latin typeface="Courier New" panose="02070309020205020404" pitchFamily="49" charset="0"/>
                <a:cs typeface="Courier New" panose="02070309020205020404" pitchFamily="49" charset="0"/>
              </a:rPr>
              <a:t>          </a:t>
            </a:r>
            <a:r>
              <a:rPr lang="it-IT" sz="1600" b="1" dirty="0" err="1">
                <a:solidFill>
                  <a:schemeClr val="accent1"/>
                </a:solidFill>
                <a:latin typeface="Courier New" panose="02070309020205020404" pitchFamily="49" charset="0"/>
                <a:cs typeface="Courier New" panose="02070309020205020404" pitchFamily="49" charset="0"/>
              </a:rPr>
              <a:t>when</a:t>
            </a:r>
            <a:r>
              <a:rPr lang="it-IT" sz="1600" b="1" dirty="0">
                <a:latin typeface="Courier New" panose="02070309020205020404" pitchFamily="49" charset="0"/>
                <a:cs typeface="Courier New" panose="02070309020205020404" pitchFamily="49" charset="0"/>
              </a:rPr>
              <a:t> 'Altro Appuntamento'  </a:t>
            </a:r>
            <a:r>
              <a:rPr lang="it-IT" sz="1600" b="1" dirty="0" err="1">
                <a:solidFill>
                  <a:schemeClr val="accent1"/>
                </a:solidFill>
                <a:latin typeface="Courier New" panose="02070309020205020404" pitchFamily="49" charset="0"/>
                <a:cs typeface="Courier New" panose="02070309020205020404" pitchFamily="49" charset="0"/>
              </a:rPr>
              <a:t>then</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apex</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cal</a:t>
            </a:r>
            <a:r>
              <a:rPr lang="it-IT" sz="1600" b="1" dirty="0">
                <a:latin typeface="Courier New" panose="02070309020205020404" pitchFamily="49" charset="0"/>
                <a:cs typeface="Courier New" panose="02070309020205020404" pitchFamily="49" charset="0"/>
              </a:rPr>
              <a:t>-blue'</a:t>
            </a:r>
          </a:p>
          <a:p>
            <a:r>
              <a:rPr lang="it-IT" sz="1600" b="1" dirty="0">
                <a:latin typeface="Courier New" panose="02070309020205020404" pitchFamily="49" charset="0"/>
                <a:cs typeface="Courier New" panose="02070309020205020404" pitchFamily="49" charset="0"/>
              </a:rPr>
              <a:t>          </a:t>
            </a:r>
            <a:r>
              <a:rPr lang="it-IT" sz="1600" b="1" dirty="0" err="1">
                <a:solidFill>
                  <a:schemeClr val="accent1"/>
                </a:solidFill>
                <a:latin typeface="Courier New" panose="02070309020205020404" pitchFamily="49" charset="0"/>
                <a:cs typeface="Courier New" panose="02070309020205020404" pitchFamily="49" charset="0"/>
              </a:rPr>
              <a:t>when</a:t>
            </a:r>
            <a:r>
              <a:rPr lang="it-IT" sz="1600" b="1" dirty="0">
                <a:latin typeface="Courier New" panose="02070309020205020404" pitchFamily="49" charset="0"/>
                <a:cs typeface="Courier New" panose="02070309020205020404" pitchFamily="49" charset="0"/>
              </a:rPr>
              <a:t> 'Ultimo Appuntamento' </a:t>
            </a:r>
            <a:r>
              <a:rPr lang="it-IT" sz="1600" b="1" dirty="0" err="1">
                <a:solidFill>
                  <a:schemeClr val="accent1"/>
                </a:solidFill>
                <a:latin typeface="Courier New" panose="02070309020205020404" pitchFamily="49" charset="0"/>
                <a:cs typeface="Courier New" panose="02070309020205020404" pitchFamily="49" charset="0"/>
              </a:rPr>
              <a:t>then</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apex</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cal</a:t>
            </a:r>
            <a:r>
              <a:rPr lang="it-IT" sz="1600" b="1" dirty="0">
                <a:latin typeface="Courier New" panose="02070309020205020404" pitchFamily="49" charset="0"/>
                <a:cs typeface="Courier New" panose="02070309020205020404" pitchFamily="49" charset="0"/>
              </a:rPr>
              <a:t>-green'</a:t>
            </a:r>
          </a:p>
          <a:p>
            <a:r>
              <a:rPr lang="it-IT" sz="1600" b="1" dirty="0">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end</a:t>
            </a:r>
            <a:r>
              <a:rPr lang="it-IT" sz="1600" b="1" dirty="0">
                <a:latin typeface="Courier New" panose="02070309020205020404" pitchFamily="49" charset="0"/>
                <a:cs typeface="Courier New" panose="02070309020205020404" pitchFamily="49" charset="0"/>
              </a:rPr>
              <a:t> CLASSE_COLORE</a:t>
            </a:r>
          </a:p>
          <a:p>
            <a:r>
              <a:rPr lang="it-IT" sz="1600" b="1" dirty="0">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from</a:t>
            </a:r>
            <a:r>
              <a:rPr lang="it-IT" sz="1600" b="1" dirty="0">
                <a:latin typeface="Courier New" panose="02070309020205020404" pitchFamily="49" charset="0"/>
                <a:cs typeface="Courier New" panose="02070309020205020404" pitchFamily="49" charset="0"/>
              </a:rPr>
              <a:t> D10_APPUNTAMENTO a</a:t>
            </a:r>
          </a:p>
          <a:p>
            <a:r>
              <a:rPr lang="it-IT" sz="1600" b="1" dirty="0">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join</a:t>
            </a:r>
            <a:r>
              <a:rPr lang="it-IT" sz="1600" b="1" dirty="0">
                <a:latin typeface="Courier New" panose="02070309020205020404" pitchFamily="49" charset="0"/>
                <a:cs typeface="Courier New" panose="02070309020205020404" pitchFamily="49" charset="0"/>
              </a:rPr>
              <a:t> D10_TIPO_APPUNTAMENTO </a:t>
            </a:r>
            <a:r>
              <a:rPr lang="it-IT" sz="1600" b="1" dirty="0" err="1">
                <a:latin typeface="Courier New" panose="02070309020205020404" pitchFamily="49" charset="0"/>
                <a:cs typeface="Courier New" panose="02070309020205020404" pitchFamily="49" charset="0"/>
              </a:rPr>
              <a:t>ta</a:t>
            </a:r>
            <a:endParaRPr lang="it-IT" sz="1600" b="1" dirty="0">
              <a:latin typeface="Courier New" panose="02070309020205020404" pitchFamily="49" charset="0"/>
              <a:cs typeface="Courier New" panose="02070309020205020404" pitchFamily="49" charset="0"/>
            </a:endParaRPr>
          </a:p>
          <a:p>
            <a:r>
              <a:rPr lang="it-IT" sz="1600" b="1" dirty="0">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on</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a.TIPO_APPUNTAMENTO_ID</a:t>
            </a:r>
            <a:r>
              <a:rPr lang="it-IT" sz="1600" b="1" dirty="0">
                <a:latin typeface="Courier New" panose="02070309020205020404" pitchFamily="49" charset="0"/>
                <a:cs typeface="Courier New" panose="02070309020205020404" pitchFamily="49" charset="0"/>
              </a:rPr>
              <a:t> = </a:t>
            </a:r>
          </a:p>
          <a:p>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ta.TIPO_APPUNTAMENTO_ID</a:t>
            </a:r>
            <a:endParaRPr lang="it-IT" sz="1600" b="1" dirty="0">
              <a:latin typeface="Courier New" panose="02070309020205020404" pitchFamily="49" charset="0"/>
              <a:cs typeface="Courier New" panose="02070309020205020404" pitchFamily="49" charset="0"/>
            </a:endParaRPr>
          </a:p>
          <a:p>
            <a:r>
              <a:rPr lang="it-IT" sz="1600" b="1" dirty="0">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join</a:t>
            </a:r>
            <a:r>
              <a:rPr lang="it-IT" sz="1600" b="1" dirty="0">
                <a:latin typeface="Courier New" panose="02070309020205020404" pitchFamily="49" charset="0"/>
                <a:cs typeface="Courier New" panose="02070309020205020404" pitchFamily="49" charset="0"/>
              </a:rPr>
              <a:t> D10_NOME n</a:t>
            </a:r>
          </a:p>
          <a:p>
            <a:r>
              <a:rPr lang="it-IT" sz="1600" b="1" dirty="0">
                <a:latin typeface="Courier New" panose="02070309020205020404" pitchFamily="49" charset="0"/>
                <a:cs typeface="Courier New" panose="02070309020205020404" pitchFamily="49" charset="0"/>
              </a:rPr>
              <a:t>   </a:t>
            </a:r>
            <a:r>
              <a:rPr lang="it-IT" sz="1600" b="1" dirty="0">
                <a:solidFill>
                  <a:schemeClr val="accent1"/>
                </a:solidFill>
                <a:latin typeface="Courier New" panose="02070309020205020404" pitchFamily="49" charset="0"/>
                <a:cs typeface="Courier New" panose="02070309020205020404" pitchFamily="49" charset="0"/>
              </a:rPr>
              <a:t>on</a:t>
            </a:r>
            <a:r>
              <a:rPr lang="it-IT" sz="1600" b="1" dirty="0">
                <a:latin typeface="Courier New" panose="02070309020205020404" pitchFamily="49" charset="0"/>
                <a:cs typeface="Courier New" panose="02070309020205020404" pitchFamily="49" charset="0"/>
              </a:rPr>
              <a:t> </a:t>
            </a:r>
            <a:r>
              <a:rPr lang="it-IT" sz="1600" b="1" dirty="0" err="1">
                <a:latin typeface="Courier New" panose="02070309020205020404" pitchFamily="49" charset="0"/>
                <a:cs typeface="Courier New" panose="02070309020205020404" pitchFamily="49" charset="0"/>
              </a:rPr>
              <a:t>a.NOME_ID</a:t>
            </a:r>
            <a:r>
              <a:rPr lang="it-IT" sz="1600" b="1" dirty="0">
                <a:latin typeface="Courier New" panose="02070309020205020404" pitchFamily="49" charset="0"/>
                <a:cs typeface="Courier New" panose="02070309020205020404" pitchFamily="49" charset="0"/>
              </a:rPr>
              <a:t> = </a:t>
            </a:r>
            <a:r>
              <a:rPr lang="it-IT" sz="1600" b="1" dirty="0" err="1">
                <a:latin typeface="Courier New" panose="02070309020205020404" pitchFamily="49" charset="0"/>
                <a:cs typeface="Courier New" panose="02070309020205020404" pitchFamily="49" charset="0"/>
              </a:rPr>
              <a:t>n.NOME_ID</a:t>
            </a:r>
            <a:endParaRPr lang="it-IT" sz="16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0854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Aggiungiamo colori</a:t>
            </a:r>
          </a:p>
        </p:txBody>
      </p:sp>
      <p:pic>
        <p:nvPicPr>
          <p:cNvPr id="4" name="Immagine 3">
            <a:extLst>
              <a:ext uri="{FF2B5EF4-FFF2-40B4-BE49-F238E27FC236}">
                <a16:creationId xmlns:a16="http://schemas.microsoft.com/office/drawing/2014/main" id="{5EA2707F-92A5-4404-A290-CEDAC347295A}"/>
              </a:ext>
            </a:extLst>
          </p:cNvPr>
          <p:cNvPicPr>
            <a:picLocks noChangeAspect="1"/>
          </p:cNvPicPr>
          <p:nvPr/>
        </p:nvPicPr>
        <p:blipFill>
          <a:blip r:embed="rId2"/>
          <a:stretch>
            <a:fillRect/>
          </a:stretch>
        </p:blipFill>
        <p:spPr>
          <a:xfrm>
            <a:off x="2892418" y="1145138"/>
            <a:ext cx="6957663" cy="4701947"/>
          </a:xfrm>
          <a:prstGeom prst="rect">
            <a:avLst/>
          </a:prstGeom>
        </p:spPr>
      </p:pic>
    </p:spTree>
    <p:extLst>
      <p:ext uri="{BB962C8B-B14F-4D97-AF65-F5344CB8AC3E}">
        <p14:creationId xmlns:p14="http://schemas.microsoft.com/office/powerpoint/2010/main" val="158532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Aggiungiamo colori</a:t>
            </a:r>
          </a:p>
        </p:txBody>
      </p:sp>
      <p:pic>
        <p:nvPicPr>
          <p:cNvPr id="4" name="Immagine 3">
            <a:extLst>
              <a:ext uri="{FF2B5EF4-FFF2-40B4-BE49-F238E27FC236}">
                <a16:creationId xmlns:a16="http://schemas.microsoft.com/office/drawing/2014/main" id="{58A5B71C-21FE-40F8-B972-D94EE5A54E0B}"/>
              </a:ext>
            </a:extLst>
          </p:cNvPr>
          <p:cNvPicPr>
            <a:picLocks noChangeAspect="1"/>
          </p:cNvPicPr>
          <p:nvPr/>
        </p:nvPicPr>
        <p:blipFill>
          <a:blip r:embed="rId2"/>
          <a:stretch>
            <a:fillRect/>
          </a:stretch>
        </p:blipFill>
        <p:spPr>
          <a:xfrm>
            <a:off x="1392572" y="1770583"/>
            <a:ext cx="8866785" cy="3962548"/>
          </a:xfrm>
          <a:prstGeom prst="rect">
            <a:avLst/>
          </a:prstGeom>
        </p:spPr>
      </p:pic>
      <p:sp>
        <p:nvSpPr>
          <p:cNvPr id="6" name="Freccia in giù 5">
            <a:extLst>
              <a:ext uri="{FF2B5EF4-FFF2-40B4-BE49-F238E27FC236}">
                <a16:creationId xmlns:a16="http://schemas.microsoft.com/office/drawing/2014/main" id="{5A28D734-834A-471F-9C09-B9DD5FCD752E}"/>
              </a:ext>
            </a:extLst>
          </p:cNvPr>
          <p:cNvSpPr/>
          <p:nvPr/>
        </p:nvSpPr>
        <p:spPr>
          <a:xfrm rot="16200000">
            <a:off x="8085694" y="4510915"/>
            <a:ext cx="385893" cy="503340"/>
          </a:xfrm>
          <a:prstGeom prst="downArrow">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it-IT"/>
          </a:p>
        </p:txBody>
      </p:sp>
    </p:spTree>
    <p:extLst>
      <p:ext uri="{BB962C8B-B14F-4D97-AF65-F5344CB8AC3E}">
        <p14:creationId xmlns:p14="http://schemas.microsoft.com/office/powerpoint/2010/main" val="31341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71D46D-A707-4821-A0C2-37696E0EFB40}"/>
              </a:ext>
            </a:extLst>
          </p:cNvPr>
          <p:cNvSpPr>
            <a:spLocks noGrp="1"/>
          </p:cNvSpPr>
          <p:nvPr>
            <p:ph type="title"/>
          </p:nvPr>
        </p:nvSpPr>
        <p:spPr>
          <a:xfrm>
            <a:off x="1719743" y="453834"/>
            <a:ext cx="7944373" cy="616896"/>
          </a:xfrm>
        </p:spPr>
        <p:txBody>
          <a:bodyPr>
            <a:normAutofit/>
          </a:bodyPr>
          <a:lstStyle/>
          <a:p>
            <a:r>
              <a:rPr lang="it-IT" dirty="0"/>
              <a:t>Calendario – Aggiungiamo colori</a:t>
            </a:r>
          </a:p>
        </p:txBody>
      </p:sp>
      <p:pic>
        <p:nvPicPr>
          <p:cNvPr id="5" name="Immagine 4">
            <a:extLst>
              <a:ext uri="{FF2B5EF4-FFF2-40B4-BE49-F238E27FC236}">
                <a16:creationId xmlns:a16="http://schemas.microsoft.com/office/drawing/2014/main" id="{A69FD33E-3B87-4395-8A9D-8361B5F6BAF3}"/>
              </a:ext>
            </a:extLst>
          </p:cNvPr>
          <p:cNvPicPr>
            <a:picLocks noChangeAspect="1"/>
          </p:cNvPicPr>
          <p:nvPr/>
        </p:nvPicPr>
        <p:blipFill>
          <a:blip r:embed="rId2"/>
          <a:stretch>
            <a:fillRect/>
          </a:stretch>
        </p:blipFill>
        <p:spPr>
          <a:xfrm>
            <a:off x="1312876" y="1197210"/>
            <a:ext cx="9563071" cy="4585241"/>
          </a:xfrm>
          <a:prstGeom prst="rect">
            <a:avLst/>
          </a:prstGeom>
        </p:spPr>
      </p:pic>
    </p:spTree>
    <p:extLst>
      <p:ext uri="{BB962C8B-B14F-4D97-AF65-F5344CB8AC3E}">
        <p14:creationId xmlns:p14="http://schemas.microsoft.com/office/powerpoint/2010/main" val="49680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6170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B3A46B-E47B-D14B-8ACC-DF75647B7357}"/>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
        <p:nvSpPr>
          <p:cNvPr id="5" name="Title 4">
            <a:extLst>
              <a:ext uri="{FF2B5EF4-FFF2-40B4-BE49-F238E27FC236}">
                <a16:creationId xmlns:a16="http://schemas.microsoft.com/office/drawing/2014/main" id="{0BF20099-FAE5-B045-A3A5-3E6107A3A107}"/>
              </a:ext>
            </a:extLst>
          </p:cNvPr>
          <p:cNvSpPr>
            <a:spLocks noGrp="1"/>
          </p:cNvSpPr>
          <p:nvPr>
            <p:ph type="title"/>
          </p:nvPr>
        </p:nvSpPr>
        <p:spPr/>
        <p:txBody>
          <a:bodyPr/>
          <a:lstStyle/>
          <a:p>
            <a:r>
              <a:rPr lang="it-IT" dirty="0">
                <a:latin typeface="Georgia" panose="02040502050405020303" pitchFamily="18" charset="0"/>
              </a:rPr>
              <a:t>File Appuntamenti</a:t>
            </a:r>
            <a:endParaRPr lang="x-none" dirty="0">
              <a:latin typeface="Georgia" panose="02040502050405020303" pitchFamily="18" charset="0"/>
            </a:endParaRPr>
          </a:p>
        </p:txBody>
      </p:sp>
    </p:spTree>
    <p:extLst>
      <p:ext uri="{BB962C8B-B14F-4D97-AF65-F5344CB8AC3E}">
        <p14:creationId xmlns:p14="http://schemas.microsoft.com/office/powerpoint/2010/main" val="424207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3946895" y="353728"/>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File Appuntamenti</a:t>
            </a:r>
          </a:p>
        </p:txBody>
      </p:sp>
      <p:pic>
        <p:nvPicPr>
          <p:cNvPr id="3" name="Immagine 2">
            <a:extLst>
              <a:ext uri="{FF2B5EF4-FFF2-40B4-BE49-F238E27FC236}">
                <a16:creationId xmlns:a16="http://schemas.microsoft.com/office/drawing/2014/main" id="{285BA239-9D36-4AA5-ACDD-88A4F767D628}"/>
              </a:ext>
            </a:extLst>
          </p:cNvPr>
          <p:cNvPicPr>
            <a:picLocks noChangeAspect="1"/>
          </p:cNvPicPr>
          <p:nvPr/>
        </p:nvPicPr>
        <p:blipFill>
          <a:blip r:embed="rId2"/>
          <a:stretch>
            <a:fillRect/>
          </a:stretch>
        </p:blipFill>
        <p:spPr>
          <a:xfrm>
            <a:off x="2010132" y="970624"/>
            <a:ext cx="8168559" cy="5289936"/>
          </a:xfrm>
          <a:prstGeom prst="rect">
            <a:avLst/>
          </a:prstGeom>
        </p:spPr>
      </p:pic>
    </p:spTree>
    <p:extLst>
      <p:ext uri="{BB962C8B-B14F-4D97-AF65-F5344CB8AC3E}">
        <p14:creationId xmlns:p14="http://schemas.microsoft.com/office/powerpoint/2010/main" val="179695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3946895" y="353728"/>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File Appuntamenti</a:t>
            </a:r>
          </a:p>
        </p:txBody>
      </p:sp>
      <p:pic>
        <p:nvPicPr>
          <p:cNvPr id="4" name="Immagine 3">
            <a:extLst>
              <a:ext uri="{FF2B5EF4-FFF2-40B4-BE49-F238E27FC236}">
                <a16:creationId xmlns:a16="http://schemas.microsoft.com/office/drawing/2014/main" id="{7E7793E2-FD14-4D8E-9338-9E143E8BCD67}"/>
              </a:ext>
            </a:extLst>
          </p:cNvPr>
          <p:cNvPicPr>
            <a:picLocks noChangeAspect="1"/>
          </p:cNvPicPr>
          <p:nvPr/>
        </p:nvPicPr>
        <p:blipFill>
          <a:blip r:embed="rId2"/>
          <a:stretch>
            <a:fillRect/>
          </a:stretch>
        </p:blipFill>
        <p:spPr>
          <a:xfrm>
            <a:off x="645110" y="1085588"/>
            <a:ext cx="10898604" cy="4954993"/>
          </a:xfrm>
          <a:prstGeom prst="rect">
            <a:avLst/>
          </a:prstGeom>
        </p:spPr>
      </p:pic>
    </p:spTree>
    <p:extLst>
      <p:ext uri="{BB962C8B-B14F-4D97-AF65-F5344CB8AC3E}">
        <p14:creationId xmlns:p14="http://schemas.microsoft.com/office/powerpoint/2010/main" val="31280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3946895" y="353728"/>
            <a:ext cx="3517922"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File Appuntamenti</a:t>
            </a:r>
          </a:p>
        </p:txBody>
      </p:sp>
      <p:pic>
        <p:nvPicPr>
          <p:cNvPr id="3" name="Immagine 2">
            <a:extLst>
              <a:ext uri="{FF2B5EF4-FFF2-40B4-BE49-F238E27FC236}">
                <a16:creationId xmlns:a16="http://schemas.microsoft.com/office/drawing/2014/main" id="{AA90D309-DDF5-4BF6-B0F4-05F0BDC0FE43}"/>
              </a:ext>
            </a:extLst>
          </p:cNvPr>
          <p:cNvPicPr>
            <a:picLocks noChangeAspect="1"/>
          </p:cNvPicPr>
          <p:nvPr/>
        </p:nvPicPr>
        <p:blipFill>
          <a:blip r:embed="rId2"/>
          <a:stretch>
            <a:fillRect/>
          </a:stretch>
        </p:blipFill>
        <p:spPr>
          <a:xfrm>
            <a:off x="665018" y="1836126"/>
            <a:ext cx="10470861" cy="2993385"/>
          </a:xfrm>
          <a:prstGeom prst="rect">
            <a:avLst/>
          </a:prstGeom>
        </p:spPr>
      </p:pic>
    </p:spTree>
    <p:extLst>
      <p:ext uri="{BB962C8B-B14F-4D97-AF65-F5344CB8AC3E}">
        <p14:creationId xmlns:p14="http://schemas.microsoft.com/office/powerpoint/2010/main" val="166408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1080656" y="353728"/>
            <a:ext cx="10030690" cy="616896"/>
          </a:xfrm>
          <a:prstGeom prst="rect">
            <a:avLst/>
          </a:prstGeom>
        </p:spPr>
        <p:txBody>
          <a:bodyPr vert="horz" lIns="0" tIns="0" rIns="0" bIns="0" rtlCol="0" anchor="b">
            <a:normAutofit fontScale="92500"/>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File Appuntamenti – Tabella di Ricerca Tipo Appuntamento</a:t>
            </a:r>
          </a:p>
        </p:txBody>
      </p:sp>
      <p:pic>
        <p:nvPicPr>
          <p:cNvPr id="4" name="Immagine 3">
            <a:extLst>
              <a:ext uri="{FF2B5EF4-FFF2-40B4-BE49-F238E27FC236}">
                <a16:creationId xmlns:a16="http://schemas.microsoft.com/office/drawing/2014/main" id="{C1DF8116-2CE4-4A52-8F8F-C592FBEA8937}"/>
              </a:ext>
            </a:extLst>
          </p:cNvPr>
          <p:cNvPicPr>
            <a:picLocks noChangeAspect="1"/>
          </p:cNvPicPr>
          <p:nvPr/>
        </p:nvPicPr>
        <p:blipFill>
          <a:blip r:embed="rId2"/>
          <a:stretch>
            <a:fillRect/>
          </a:stretch>
        </p:blipFill>
        <p:spPr>
          <a:xfrm>
            <a:off x="512949" y="1336576"/>
            <a:ext cx="6867891" cy="2533459"/>
          </a:xfrm>
          <a:prstGeom prst="rect">
            <a:avLst/>
          </a:prstGeom>
          <a:ln>
            <a:noFill/>
          </a:ln>
          <a:effectLst>
            <a:outerShdw blurRad="292100" dist="139700" dir="2700000" algn="tl" rotWithShape="0">
              <a:srgbClr val="333333">
                <a:alpha val="65000"/>
              </a:srgbClr>
            </a:outerShdw>
          </a:effectLst>
        </p:spPr>
      </p:pic>
      <p:pic>
        <p:nvPicPr>
          <p:cNvPr id="6" name="Immagine 5">
            <a:extLst>
              <a:ext uri="{FF2B5EF4-FFF2-40B4-BE49-F238E27FC236}">
                <a16:creationId xmlns:a16="http://schemas.microsoft.com/office/drawing/2014/main" id="{5FE2BCD8-E8B3-4FF2-A7A1-E6340B44796A}"/>
              </a:ext>
            </a:extLst>
          </p:cNvPr>
          <p:cNvPicPr>
            <a:picLocks noChangeAspect="1"/>
          </p:cNvPicPr>
          <p:nvPr/>
        </p:nvPicPr>
        <p:blipFill>
          <a:blip r:embed="rId3"/>
          <a:stretch>
            <a:fillRect/>
          </a:stretch>
        </p:blipFill>
        <p:spPr>
          <a:xfrm>
            <a:off x="3705815" y="3354560"/>
            <a:ext cx="7752214" cy="28646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342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0F52BE64-98EE-41BE-91F7-E03745165ED7}"/>
              </a:ext>
            </a:extLst>
          </p:cNvPr>
          <p:cNvSpPr txBox="1">
            <a:spLocks/>
          </p:cNvSpPr>
          <p:nvPr/>
        </p:nvSpPr>
        <p:spPr>
          <a:xfrm>
            <a:off x="1080656" y="353728"/>
            <a:ext cx="10030690" cy="616896"/>
          </a:xfrm>
          <a:prstGeom prst="rect">
            <a:avLst/>
          </a:prstGeom>
        </p:spPr>
        <p:txBody>
          <a:bodyPr vert="horz" lIns="0" tIns="0" rIns="0" bIns="0" rtlCol="0" anchor="b">
            <a:norm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it-IT" dirty="0"/>
              <a:t>File Appuntamenti – Tabella di Ricerca Nome</a:t>
            </a:r>
          </a:p>
        </p:txBody>
      </p:sp>
      <p:pic>
        <p:nvPicPr>
          <p:cNvPr id="3" name="Immagine 2">
            <a:extLst>
              <a:ext uri="{FF2B5EF4-FFF2-40B4-BE49-F238E27FC236}">
                <a16:creationId xmlns:a16="http://schemas.microsoft.com/office/drawing/2014/main" id="{9F646449-2C7B-466C-A13C-930D786DBDF9}"/>
              </a:ext>
            </a:extLst>
          </p:cNvPr>
          <p:cNvPicPr>
            <a:picLocks noChangeAspect="1"/>
          </p:cNvPicPr>
          <p:nvPr/>
        </p:nvPicPr>
        <p:blipFill>
          <a:blip r:embed="rId2"/>
          <a:stretch>
            <a:fillRect/>
          </a:stretch>
        </p:blipFill>
        <p:spPr>
          <a:xfrm>
            <a:off x="424453" y="1199578"/>
            <a:ext cx="10379339" cy="2537680"/>
          </a:xfrm>
          <a:prstGeom prst="rect">
            <a:avLst/>
          </a:prstGeom>
          <a:ln>
            <a:noFill/>
          </a:ln>
          <a:effectLst>
            <a:outerShdw blurRad="292100" dist="139700" dir="2700000" algn="tl" rotWithShape="0">
              <a:srgbClr val="333333">
                <a:alpha val="65000"/>
              </a:srgbClr>
            </a:outerShdw>
          </a:effectLst>
        </p:spPr>
      </p:pic>
      <p:pic>
        <p:nvPicPr>
          <p:cNvPr id="7" name="Immagine 6">
            <a:extLst>
              <a:ext uri="{FF2B5EF4-FFF2-40B4-BE49-F238E27FC236}">
                <a16:creationId xmlns:a16="http://schemas.microsoft.com/office/drawing/2014/main" id="{961055E1-2BC8-478C-8D62-E731D9FD5783}"/>
              </a:ext>
            </a:extLst>
          </p:cNvPr>
          <p:cNvPicPr>
            <a:picLocks noChangeAspect="1"/>
          </p:cNvPicPr>
          <p:nvPr/>
        </p:nvPicPr>
        <p:blipFill>
          <a:blip r:embed="rId3"/>
          <a:stretch>
            <a:fillRect/>
          </a:stretch>
        </p:blipFill>
        <p:spPr>
          <a:xfrm>
            <a:off x="4008581" y="3354658"/>
            <a:ext cx="7681899" cy="2880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41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name="Oracle_16x9_2014_521" id="{11138A86-4CFD-4AAE-84ED-85FDB159739F}" vid="{ADD436DE-0EC9-4932-BD4C-5E9FA04FA01B}"/>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80A162A1E2E3145A49D283A7AD2666A" ma:contentTypeVersion="13" ma:contentTypeDescription="Creare un nuovo documento." ma:contentTypeScope="" ma:versionID="f06cb8ea008e3974698453b4b3ce9041">
  <xsd:schema xmlns:xsd="http://www.w3.org/2001/XMLSchema" xmlns:xs="http://www.w3.org/2001/XMLSchema" xmlns:p="http://schemas.microsoft.com/office/2006/metadata/properties" xmlns:ns3="6c5db68a-19e3-45a4-bae9-93e88c8de497" xmlns:ns4="f2fae835-2f62-4d10-a1f7-36690f4859ac" targetNamespace="http://schemas.microsoft.com/office/2006/metadata/properties" ma:root="true" ma:fieldsID="2cb66ec036e231d7b559976e575c9d1c" ns3:_="" ns4:_="">
    <xsd:import namespace="6c5db68a-19e3-45a4-bae9-93e88c8de497"/>
    <xsd:import namespace="f2fae835-2f62-4d10-a1f7-36690f4859a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5db68a-19e3-45a4-bae9-93e88c8de4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fae835-2f62-4d10-a1f7-36690f4859ac"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75D565-08D3-41BD-B31C-6DB812E91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5db68a-19e3-45a4-bae9-93e88c8de497"/>
    <ds:schemaRef ds:uri="f2fae835-2f62-4d10-a1f7-36690f4859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2F53A7-E8FE-499E-9A15-4DB89EB00681}">
  <ds:schemaRefs>
    <ds:schemaRef ds:uri="http://schemas.microsoft.com/sharepoint/v3/contenttype/forms"/>
  </ds:schemaRefs>
</ds:datastoreItem>
</file>

<file path=customXml/itemProps3.xml><?xml version="1.0" encoding="utf-8"?>
<ds:datastoreItem xmlns:ds="http://schemas.openxmlformats.org/officeDocument/2006/customXml" ds:itemID="{5F1AC2CF-942F-49D0-9E08-559948BCE7D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Oracle_16x9_2014_521</Template>
  <TotalTime>128750</TotalTime>
  <Words>765</Words>
  <Application>Microsoft Office PowerPoint</Application>
  <PresentationFormat>Personalizzato</PresentationFormat>
  <Paragraphs>152</Paragraphs>
  <Slides>34</Slides>
  <Notes>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34</vt:i4>
      </vt:variant>
    </vt:vector>
  </HeadingPairs>
  <TitlesOfParts>
    <vt:vector size="40" baseType="lpstr">
      <vt:lpstr>Arial</vt:lpstr>
      <vt:lpstr>Calibri</vt:lpstr>
      <vt:lpstr>Courier New</vt:lpstr>
      <vt:lpstr>Georgia</vt:lpstr>
      <vt:lpstr>SFMono-Regular</vt:lpstr>
      <vt:lpstr>5_Oracle_16x9_2014_521</vt:lpstr>
      <vt:lpstr>Presentazione standard di PowerPoint</vt:lpstr>
      <vt:lpstr>Corso APEX ODCEC Milano: 23-Set-22 - 27-Gen-23</vt:lpstr>
      <vt:lpstr>Presentazione standard di PowerPoint</vt:lpstr>
      <vt:lpstr>File Appuntamenti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Appuntamenti</vt:lpstr>
      <vt:lpstr>Creazione Applicativo</vt:lpstr>
      <vt:lpstr>Creazione Applicativo</vt:lpstr>
      <vt:lpstr>Calendario</vt:lpstr>
      <vt:lpstr>Calendario</vt:lpstr>
      <vt:lpstr>Calendario</vt:lpstr>
      <vt:lpstr>Calendario – Crea Collegamento</vt:lpstr>
      <vt:lpstr>Calendario – Crea Collegamento</vt:lpstr>
      <vt:lpstr>Calendario – Formattazione Data ora nella Form</vt:lpstr>
      <vt:lpstr>Calendario – Altezza Pagina Form</vt:lpstr>
      <vt:lpstr>Calendario – Modifica Collegamento</vt:lpstr>
      <vt:lpstr>Calendario – Modifica Collegamento</vt:lpstr>
      <vt:lpstr>Calendario – Trascinamento Selezione</vt:lpstr>
      <vt:lpstr>Calendario – Trascinamento Selezione</vt:lpstr>
      <vt:lpstr>Calendario – Aggiungiamo informazioni</vt:lpstr>
      <vt:lpstr>Calendario – Aggiungiamo informazioni</vt:lpstr>
      <vt:lpstr>Calendario – Aggiungiamo colori</vt:lpstr>
      <vt:lpstr>Calendario – Aggiungiamo colori</vt:lpstr>
      <vt:lpstr>Calendario – Aggiungiamo colori</vt:lpstr>
      <vt:lpstr>Calendario – Aggiungiamo colori</vt:lpstr>
      <vt:lpstr>Calendario – Aggiungiamo colori</vt:lpstr>
      <vt:lpstr>Presentazione standard di PowerPoint</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Chris Preston</dc:creator>
  <cp:keywords>Oracle corporate Tagline</cp:keywords>
  <cp:lastModifiedBy>CAPANCIONI ROBERTO</cp:lastModifiedBy>
  <cp:revision>2411</cp:revision>
  <cp:lastPrinted>2019-07-18T17:49:48Z</cp:lastPrinted>
  <dcterms:created xsi:type="dcterms:W3CDTF">2014-06-14T19:04:05Z</dcterms:created>
  <dcterms:modified xsi:type="dcterms:W3CDTF">2022-10-28T10:50:26Z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y fmtid="{D5CDD505-2E9C-101B-9397-08002B2CF9AE}" pid="5" name="ContentTypeId">
    <vt:lpwstr>0x010100C80A162A1E2E3145A49D283A7AD2666A</vt:lpwstr>
  </property>
</Properties>
</file>